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9104-DBB1-4AA6-8193-A0013840C999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9535-1B73-45B3-8A17-6C2F19196FE2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530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9104-DBB1-4AA6-8193-A0013840C999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9535-1B73-45B3-8A17-6C2F19196FE2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451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9104-DBB1-4AA6-8193-A0013840C999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9535-1B73-45B3-8A17-6C2F19196FE2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42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9104-DBB1-4AA6-8193-A0013840C999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9535-1B73-45B3-8A17-6C2F19196FE2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359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9104-DBB1-4AA6-8193-A0013840C999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9535-1B73-45B3-8A17-6C2F19196FE2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3580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9104-DBB1-4AA6-8193-A0013840C999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9535-1B73-45B3-8A17-6C2F19196FE2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8418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9104-DBB1-4AA6-8193-A0013840C999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9535-1B73-45B3-8A17-6C2F19196FE2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16736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9104-DBB1-4AA6-8193-A0013840C999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9535-1B73-45B3-8A17-6C2F19196FE2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2494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9104-DBB1-4AA6-8193-A0013840C999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9535-1B73-45B3-8A17-6C2F19196FE2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7940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9104-DBB1-4AA6-8193-A0013840C999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9535-1B73-45B3-8A17-6C2F19196FE2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154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B9104-DBB1-4AA6-8193-A0013840C999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99535-1B73-45B3-8A17-6C2F19196FE2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59820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pl-P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pl-P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B9104-DBB1-4AA6-8193-A0013840C999}" type="datetimeFigureOut">
              <a:rPr lang="pl-PL" smtClean="0"/>
              <a:t>29.09.2016</a:t>
            </a:fld>
            <a:endParaRPr lang="pl-P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99535-1B73-45B3-8A17-6C2F19196FE2}" type="slidenum">
              <a:rPr lang="pl-PL" smtClean="0"/>
              <a:t>‹nr.›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2413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ud.digischool.nl/en/grammatica/pressimp-vraag2.htm" TargetMode="External"/><Relationship Id="rId2" Type="http://schemas.openxmlformats.org/officeDocument/2006/relationships/hyperlink" Target="http://oud.digischool.nl/en/grammatica/pressimp-vraag1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ally-learn-english.com/simple-present-exercises.html" TargetMode="External"/><Relationship Id="rId5" Type="http://schemas.openxmlformats.org/officeDocument/2006/relationships/hyperlink" Target="https://www.ego4u.com/en/cram-up/tests/simple-present-1" TargetMode="External"/><Relationship Id="rId4" Type="http://schemas.openxmlformats.org/officeDocument/2006/relationships/hyperlink" Target="http://engelsklaslokaal.nl/oefenen-met-grammatica/oefenen-met-1-tijd/simple-presen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6600" b="1" dirty="0">
                <a:solidFill>
                  <a:srgbClr val="0070C0"/>
                </a:solidFill>
              </a:rPr>
              <a:t>Present simple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3200" b="1" dirty="0">
                <a:solidFill>
                  <a:srgbClr val="FF0000"/>
                </a:solidFill>
              </a:rPr>
              <a:t>Grammar</a:t>
            </a:r>
          </a:p>
        </p:txBody>
      </p:sp>
    </p:spTree>
    <p:extLst>
      <p:ext uri="{BB962C8B-B14F-4D97-AF65-F5344CB8AC3E}">
        <p14:creationId xmlns:p14="http://schemas.microsoft.com/office/powerpoint/2010/main" val="292476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5400" b="1" dirty="0">
                <a:solidFill>
                  <a:srgbClr val="7030A0"/>
                </a:solidFill>
              </a:rPr>
              <a:t>Present simple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pl-PL" sz="3600" b="1" dirty="0"/>
              <a:t> onvoltooid tegenwoordige tijd </a:t>
            </a:r>
          </a:p>
          <a:p>
            <a:pPr marL="0" indent="0" algn="ctr">
              <a:lnSpc>
                <a:spcPct val="200000"/>
              </a:lnSpc>
              <a:buNone/>
            </a:pPr>
            <a:r>
              <a:rPr lang="pl-PL" sz="3600" dirty="0"/>
              <a:t>   </a:t>
            </a:r>
            <a:r>
              <a:rPr lang="nl-NL" sz="3600" dirty="0"/>
              <a:t>een </a:t>
            </a:r>
            <a:r>
              <a:rPr lang="nl-NL" sz="3600" i="1" dirty="0"/>
              <a:t>feit</a:t>
            </a:r>
            <a:r>
              <a:rPr lang="nl-NL" sz="3600" dirty="0"/>
              <a:t>, een </a:t>
            </a:r>
            <a:r>
              <a:rPr lang="nl-NL" sz="3600" i="1" dirty="0"/>
              <a:t>gewoonte</a:t>
            </a:r>
            <a:r>
              <a:rPr lang="nl-NL" sz="3600" dirty="0"/>
              <a:t> of </a:t>
            </a:r>
            <a:r>
              <a:rPr lang="nl-NL" sz="3600" i="1" dirty="0"/>
              <a:t>regelmaat</a:t>
            </a:r>
            <a:endParaRPr lang="pl-PL" sz="36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32753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464316" cy="967333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>
                <a:solidFill>
                  <a:srgbClr val="C00000"/>
                </a:solidFill>
              </a:rPr>
              <a:t>Bevestigende zinnen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919536" y="1268760"/>
            <a:ext cx="4104456" cy="1215826"/>
          </a:xfrm>
        </p:spPr>
        <p:txBody>
          <a:bodyPr>
            <a:noAutofit/>
          </a:bodyPr>
          <a:lstStyle/>
          <a:p>
            <a:r>
              <a:rPr lang="pl-PL" sz="2000" b="0" dirty="0">
                <a:solidFill>
                  <a:srgbClr val="00B050"/>
                </a:solidFill>
              </a:rPr>
              <a:t>Bij </a:t>
            </a:r>
            <a:r>
              <a:rPr lang="pl-PL" sz="2000" b="0" dirty="0" err="1">
                <a:solidFill>
                  <a:srgbClr val="00B050"/>
                </a:solidFill>
              </a:rPr>
              <a:t>zelfstandige</a:t>
            </a:r>
            <a:r>
              <a:rPr lang="pl-PL" sz="2000" b="0" dirty="0">
                <a:solidFill>
                  <a:srgbClr val="00B050"/>
                </a:solidFill>
              </a:rPr>
              <a:t> </a:t>
            </a:r>
            <a:r>
              <a:rPr lang="pl-PL" sz="2000" b="0" dirty="0" err="1">
                <a:solidFill>
                  <a:srgbClr val="00B050"/>
                </a:solidFill>
              </a:rPr>
              <a:t>werkwoorden</a:t>
            </a:r>
            <a:r>
              <a:rPr lang="pl-PL" sz="2000" b="0" dirty="0">
                <a:solidFill>
                  <a:srgbClr val="00B050"/>
                </a:solidFill>
              </a:rPr>
              <a:t> </a:t>
            </a:r>
            <a:r>
              <a:rPr lang="pl-PL" sz="2000" b="0" dirty="0" err="1">
                <a:solidFill>
                  <a:srgbClr val="00B050"/>
                </a:solidFill>
              </a:rPr>
              <a:t>hebben</a:t>
            </a:r>
            <a:r>
              <a:rPr lang="pl-PL" sz="2000" b="0" dirty="0">
                <a:solidFill>
                  <a:srgbClr val="00B050"/>
                </a:solidFill>
              </a:rPr>
              <a:t> </a:t>
            </a:r>
            <a:r>
              <a:rPr lang="pl-PL" sz="2000" b="0" dirty="0" err="1">
                <a:solidFill>
                  <a:srgbClr val="00B050"/>
                </a:solidFill>
              </a:rPr>
              <a:t>alle</a:t>
            </a:r>
            <a:r>
              <a:rPr lang="pl-PL" sz="2000" b="0" dirty="0">
                <a:solidFill>
                  <a:srgbClr val="00B050"/>
                </a:solidFill>
              </a:rPr>
              <a:t> </a:t>
            </a:r>
            <a:r>
              <a:rPr lang="pl-PL" sz="2000" b="0" dirty="0" err="1">
                <a:solidFill>
                  <a:srgbClr val="00B050"/>
                </a:solidFill>
              </a:rPr>
              <a:t>vormen</a:t>
            </a:r>
            <a:r>
              <a:rPr lang="pl-PL" sz="2000" b="0" dirty="0">
                <a:solidFill>
                  <a:srgbClr val="00B050"/>
                </a:solidFill>
              </a:rPr>
              <a:t> in de present simple </a:t>
            </a:r>
            <a:r>
              <a:rPr lang="pl-PL" sz="2000" b="0" dirty="0" err="1">
                <a:solidFill>
                  <a:srgbClr val="00B050"/>
                </a:solidFill>
              </a:rPr>
              <a:t>dezelfde</a:t>
            </a:r>
            <a:r>
              <a:rPr lang="pl-PL" sz="2000" b="0" dirty="0">
                <a:solidFill>
                  <a:srgbClr val="00B050"/>
                </a:solidFill>
              </a:rPr>
              <a:t> </a:t>
            </a:r>
            <a:r>
              <a:rPr lang="pl-PL" sz="2000" b="0" dirty="0" err="1">
                <a:solidFill>
                  <a:srgbClr val="00B050"/>
                </a:solidFill>
              </a:rPr>
              <a:t>vorm</a:t>
            </a:r>
            <a:r>
              <a:rPr lang="pl-PL" sz="2000" b="0" dirty="0">
                <a:solidFill>
                  <a:srgbClr val="00B050"/>
                </a:solidFill>
              </a:rPr>
              <a:t> </a:t>
            </a:r>
            <a:r>
              <a:rPr lang="pl-PL" sz="2000" b="0" dirty="0" err="1">
                <a:solidFill>
                  <a:srgbClr val="00B050"/>
                </a:solidFill>
              </a:rPr>
              <a:t>als</a:t>
            </a:r>
            <a:r>
              <a:rPr lang="pl-PL" sz="2000" b="0" dirty="0">
                <a:solidFill>
                  <a:srgbClr val="00B050"/>
                </a:solidFill>
              </a:rPr>
              <a:t> de </a:t>
            </a:r>
            <a:r>
              <a:rPr lang="pl-PL" sz="2000" b="0" dirty="0" err="1">
                <a:solidFill>
                  <a:srgbClr val="00B050"/>
                </a:solidFill>
              </a:rPr>
              <a:t>infinitief</a:t>
            </a:r>
            <a:r>
              <a:rPr lang="pl-PL" sz="2000" b="0" dirty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991544" y="2906712"/>
            <a:ext cx="4040188" cy="3951288"/>
          </a:xfrm>
        </p:spPr>
        <p:txBody>
          <a:bodyPr/>
          <a:lstStyle/>
          <a:p>
            <a:pPr>
              <a:buNone/>
            </a:pPr>
            <a:r>
              <a:rPr lang="pl-PL" dirty="0"/>
              <a:t>      I live</a:t>
            </a:r>
          </a:p>
          <a:p>
            <a:pPr>
              <a:buNone/>
            </a:pPr>
            <a:r>
              <a:rPr lang="pl-PL" dirty="0"/>
              <a:t>      You live</a:t>
            </a:r>
          </a:p>
          <a:p>
            <a:pPr>
              <a:buNone/>
            </a:pPr>
            <a:r>
              <a:rPr lang="pl-PL" dirty="0"/>
              <a:t>      We live</a:t>
            </a:r>
          </a:p>
          <a:p>
            <a:pPr>
              <a:buNone/>
            </a:pPr>
            <a:r>
              <a:rPr lang="pl-PL" dirty="0"/>
              <a:t>      </a:t>
            </a:r>
            <a:r>
              <a:rPr lang="pl-PL" dirty="0" err="1"/>
              <a:t>They</a:t>
            </a:r>
            <a:r>
              <a:rPr lang="pl-PL" dirty="0"/>
              <a:t> live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240017" y="1772816"/>
            <a:ext cx="4041775" cy="639762"/>
          </a:xfrm>
        </p:spPr>
        <p:txBody>
          <a:bodyPr>
            <a:noAutofit/>
          </a:bodyPr>
          <a:lstStyle/>
          <a:p>
            <a:r>
              <a:rPr lang="pl-PL" sz="2000" b="0" dirty="0" err="1">
                <a:solidFill>
                  <a:srgbClr val="00B050"/>
                </a:solidFill>
              </a:rPr>
              <a:t>Enige</a:t>
            </a:r>
            <a:r>
              <a:rPr lang="pl-PL" sz="2000" b="0" dirty="0">
                <a:solidFill>
                  <a:srgbClr val="00B050"/>
                </a:solidFill>
              </a:rPr>
              <a:t> </a:t>
            </a:r>
            <a:r>
              <a:rPr lang="pl-PL" sz="2000" b="0" dirty="0" err="1">
                <a:solidFill>
                  <a:srgbClr val="00B050"/>
                </a:solidFill>
              </a:rPr>
              <a:t>uitzondering</a:t>
            </a:r>
            <a:r>
              <a:rPr lang="pl-PL" sz="2000" b="0" dirty="0">
                <a:solidFill>
                  <a:srgbClr val="00B050"/>
                </a:solidFill>
              </a:rPr>
              <a:t> </a:t>
            </a:r>
            <a:r>
              <a:rPr lang="pl-PL" sz="2000" b="0" dirty="0" err="1">
                <a:solidFill>
                  <a:srgbClr val="00B050"/>
                </a:solidFill>
              </a:rPr>
              <a:t>op</a:t>
            </a:r>
            <a:r>
              <a:rPr lang="pl-PL" sz="2000" b="0" dirty="0">
                <a:solidFill>
                  <a:srgbClr val="00B050"/>
                </a:solidFill>
              </a:rPr>
              <a:t> de </a:t>
            </a:r>
            <a:r>
              <a:rPr lang="pl-PL" sz="2000" b="0" dirty="0" err="1">
                <a:solidFill>
                  <a:srgbClr val="00B050"/>
                </a:solidFill>
              </a:rPr>
              <a:t>regel</a:t>
            </a:r>
            <a:r>
              <a:rPr lang="pl-PL" sz="2000" b="0" dirty="0">
                <a:solidFill>
                  <a:srgbClr val="00B050"/>
                </a:solidFill>
              </a:rPr>
              <a:t> is de 3de </a:t>
            </a:r>
            <a:r>
              <a:rPr lang="pl-PL" sz="2000" b="0" dirty="0" err="1">
                <a:solidFill>
                  <a:srgbClr val="00B050"/>
                </a:solidFill>
              </a:rPr>
              <a:t>persoon</a:t>
            </a:r>
            <a:r>
              <a:rPr lang="pl-PL" sz="2000" b="0" dirty="0">
                <a:solidFill>
                  <a:srgbClr val="00B050"/>
                </a:solidFill>
              </a:rPr>
              <a:t> </a:t>
            </a:r>
            <a:r>
              <a:rPr lang="pl-PL" sz="2000" b="0" dirty="0" err="1">
                <a:solidFill>
                  <a:srgbClr val="00B050"/>
                </a:solidFill>
              </a:rPr>
              <a:t>enkelvoud</a:t>
            </a:r>
            <a:r>
              <a:rPr lang="pl-PL" sz="2000" b="0" dirty="0">
                <a:solidFill>
                  <a:srgbClr val="00B050"/>
                </a:solidFill>
              </a:rPr>
              <a:t>, </a:t>
            </a:r>
            <a:r>
              <a:rPr lang="pl-PL" sz="2000" b="0" dirty="0" err="1">
                <a:solidFill>
                  <a:srgbClr val="00B050"/>
                </a:solidFill>
              </a:rPr>
              <a:t>waar</a:t>
            </a:r>
            <a:r>
              <a:rPr lang="pl-PL" sz="2000" b="0" dirty="0">
                <a:solidFill>
                  <a:srgbClr val="00B050"/>
                </a:solidFill>
              </a:rPr>
              <a:t> na </a:t>
            </a:r>
            <a:r>
              <a:rPr lang="pl-PL" sz="2000" b="0" dirty="0" err="1">
                <a:solidFill>
                  <a:srgbClr val="00B050"/>
                </a:solidFill>
              </a:rPr>
              <a:t>he</a:t>
            </a:r>
            <a:r>
              <a:rPr lang="pl-PL" sz="2000" b="0" dirty="0">
                <a:solidFill>
                  <a:srgbClr val="00B050"/>
                </a:solidFill>
              </a:rPr>
              <a:t>/</a:t>
            </a:r>
            <a:r>
              <a:rPr lang="pl-PL" sz="2000" b="0" dirty="0" err="1">
                <a:solidFill>
                  <a:srgbClr val="00B050"/>
                </a:solidFill>
              </a:rPr>
              <a:t>she</a:t>
            </a:r>
            <a:r>
              <a:rPr lang="pl-PL" sz="2000" b="0" dirty="0">
                <a:solidFill>
                  <a:srgbClr val="00B050"/>
                </a:solidFill>
              </a:rPr>
              <a:t>/</a:t>
            </a:r>
            <a:r>
              <a:rPr lang="pl-PL" sz="2000" b="0" dirty="0" err="1">
                <a:solidFill>
                  <a:srgbClr val="00B050"/>
                </a:solidFill>
              </a:rPr>
              <a:t>it</a:t>
            </a:r>
            <a:r>
              <a:rPr lang="pl-PL" sz="2000" b="0" dirty="0">
                <a:solidFill>
                  <a:srgbClr val="00B050"/>
                </a:solidFill>
              </a:rPr>
              <a:t> </a:t>
            </a:r>
            <a:r>
              <a:rPr lang="pl-PL" sz="2000" b="0" dirty="0" err="1">
                <a:solidFill>
                  <a:srgbClr val="00B050"/>
                </a:solidFill>
              </a:rPr>
              <a:t>nog</a:t>
            </a:r>
            <a:r>
              <a:rPr lang="pl-PL" sz="2000" b="0" dirty="0">
                <a:solidFill>
                  <a:srgbClr val="00B050"/>
                </a:solidFill>
              </a:rPr>
              <a:t> </a:t>
            </a:r>
            <a:r>
              <a:rPr lang="pl-PL" sz="2000" b="0" dirty="0" err="1">
                <a:solidFill>
                  <a:srgbClr val="00B050"/>
                </a:solidFill>
              </a:rPr>
              <a:t>een</a:t>
            </a:r>
            <a:r>
              <a:rPr lang="pl-PL" sz="2000" b="0" dirty="0">
                <a:solidFill>
                  <a:srgbClr val="00B050"/>
                </a:solidFill>
              </a:rPr>
              <a:t> –s/-es </a:t>
            </a:r>
            <a:r>
              <a:rPr lang="pl-PL" sz="2000" b="0" dirty="0" err="1">
                <a:solidFill>
                  <a:srgbClr val="00B050"/>
                </a:solidFill>
              </a:rPr>
              <a:t>bijhoort</a:t>
            </a:r>
            <a:r>
              <a:rPr lang="pl-PL" sz="2000" b="0" dirty="0">
                <a:solidFill>
                  <a:srgbClr val="00B050"/>
                </a:solidFill>
              </a:rPr>
              <a:t>.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240016" y="2852936"/>
            <a:ext cx="3888432" cy="44644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3000" dirty="0"/>
              <a:t>      He </a:t>
            </a:r>
            <a:r>
              <a:rPr lang="pl-PL" sz="3000" dirty="0" err="1"/>
              <a:t>live</a:t>
            </a:r>
            <a:r>
              <a:rPr lang="pl-PL" sz="3000" b="1" dirty="0" err="1">
                <a:solidFill>
                  <a:srgbClr val="FF0000"/>
                </a:solidFill>
              </a:rPr>
              <a:t>s</a:t>
            </a:r>
            <a:endParaRPr lang="pl-PL" sz="30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pl-PL" sz="3000" dirty="0"/>
              <a:t>      </a:t>
            </a:r>
            <a:r>
              <a:rPr lang="pl-PL" sz="3000" dirty="0" err="1"/>
              <a:t>She</a:t>
            </a:r>
            <a:r>
              <a:rPr lang="pl-PL" sz="3000" dirty="0"/>
              <a:t> </a:t>
            </a:r>
            <a:r>
              <a:rPr lang="pl-PL" sz="3000" dirty="0" err="1"/>
              <a:t>live</a:t>
            </a:r>
            <a:r>
              <a:rPr lang="pl-PL" sz="3000" b="1" dirty="0" err="1">
                <a:solidFill>
                  <a:srgbClr val="FF0000"/>
                </a:solidFill>
              </a:rPr>
              <a:t>s</a:t>
            </a:r>
            <a:endParaRPr lang="pl-PL" sz="30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pl-PL" sz="3000" dirty="0"/>
              <a:t>      </a:t>
            </a:r>
            <a:r>
              <a:rPr lang="pl-PL" sz="3000" dirty="0" err="1"/>
              <a:t>It</a:t>
            </a:r>
            <a:r>
              <a:rPr lang="pl-PL" sz="3000" dirty="0"/>
              <a:t> </a:t>
            </a:r>
            <a:r>
              <a:rPr lang="pl-PL" sz="3000" dirty="0" err="1"/>
              <a:t>live</a:t>
            </a:r>
            <a:r>
              <a:rPr lang="pl-PL" sz="3000" b="1" dirty="0" err="1">
                <a:solidFill>
                  <a:srgbClr val="FF0000"/>
                </a:solidFill>
              </a:rPr>
              <a:t>s</a:t>
            </a:r>
            <a:endParaRPr lang="pl-PL" sz="3000" b="1" dirty="0">
              <a:solidFill>
                <a:srgbClr val="FF0000"/>
              </a:solidFill>
            </a:endParaRPr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237708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293626" cy="903635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 err="1">
                <a:solidFill>
                  <a:srgbClr val="FF0000"/>
                </a:solidFill>
              </a:rPr>
              <a:t>Let</a:t>
            </a:r>
            <a:r>
              <a:rPr lang="pl-PL" sz="2800" b="1" dirty="0">
                <a:solidFill>
                  <a:srgbClr val="FF0000"/>
                </a:solidFill>
              </a:rPr>
              <a:t> </a:t>
            </a:r>
            <a:r>
              <a:rPr lang="pl-PL" sz="2800" b="1" dirty="0" err="1">
                <a:solidFill>
                  <a:srgbClr val="FF0000"/>
                </a:solidFill>
              </a:rPr>
              <a:t>op</a:t>
            </a:r>
            <a:r>
              <a:rPr lang="pl-PL" sz="2800" b="1"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91544" y="1268760"/>
            <a:ext cx="8280920" cy="50405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nl-NL" sz="1600" dirty="0"/>
              <a:t>Eindigt het hele werkwoord op </a:t>
            </a:r>
            <a:r>
              <a:rPr lang="nl-NL" sz="1600" b="1" dirty="0"/>
              <a:t>–o</a:t>
            </a:r>
            <a:r>
              <a:rPr lang="nl-NL" sz="1600" dirty="0"/>
              <a:t>, dan komt er </a:t>
            </a:r>
            <a:r>
              <a:rPr lang="nl-NL" sz="1600" b="1" dirty="0"/>
              <a:t>–es</a:t>
            </a:r>
            <a:r>
              <a:rPr lang="nl-NL" sz="1600" dirty="0"/>
              <a:t> achter het werkwoord.</a:t>
            </a:r>
            <a:endParaRPr lang="pl-PL" sz="1600" dirty="0"/>
          </a:p>
          <a:p>
            <a:r>
              <a:rPr lang="pl-PL" sz="1600" dirty="0"/>
              <a:t>go =&gt; </a:t>
            </a:r>
            <a:r>
              <a:rPr lang="pl-PL" sz="1600" dirty="0" err="1"/>
              <a:t>goes</a:t>
            </a:r>
            <a:endParaRPr lang="pl-PL" sz="1600" dirty="0"/>
          </a:p>
          <a:p>
            <a:pPr>
              <a:buNone/>
            </a:pPr>
            <a:endParaRPr lang="pl-PL" sz="1600" dirty="0"/>
          </a:p>
          <a:p>
            <a:pPr>
              <a:buNone/>
            </a:pPr>
            <a:r>
              <a:rPr lang="nl-NL" sz="1600" dirty="0"/>
              <a:t>Eindigt het hele werkwoord al op </a:t>
            </a:r>
            <a:r>
              <a:rPr lang="nl-NL" sz="1600" b="1" dirty="0"/>
              <a:t>–s</a:t>
            </a:r>
            <a:r>
              <a:rPr lang="nl-NL" sz="1600" dirty="0"/>
              <a:t>, dan komt er </a:t>
            </a:r>
            <a:r>
              <a:rPr lang="nl-NL" sz="1600" b="1" dirty="0"/>
              <a:t>–es</a:t>
            </a:r>
            <a:r>
              <a:rPr lang="nl-NL" sz="1600" dirty="0"/>
              <a:t> achter.</a:t>
            </a:r>
            <a:endParaRPr lang="pl-PL" sz="1600" dirty="0"/>
          </a:p>
          <a:p>
            <a:r>
              <a:rPr lang="pl-PL" sz="1600" dirty="0"/>
              <a:t>wach =&gt; </a:t>
            </a:r>
            <a:r>
              <a:rPr lang="pl-PL" sz="1600" dirty="0" err="1"/>
              <a:t>watches</a:t>
            </a:r>
            <a:endParaRPr lang="pl-PL" sz="1600" dirty="0"/>
          </a:p>
          <a:p>
            <a:r>
              <a:rPr lang="pl-PL" sz="1600" dirty="0" err="1"/>
              <a:t>catch</a:t>
            </a:r>
            <a:r>
              <a:rPr lang="pl-PL" sz="1600" dirty="0"/>
              <a:t> =&gt;</a:t>
            </a:r>
            <a:r>
              <a:rPr lang="pl-PL" sz="1600" dirty="0" err="1"/>
              <a:t>catches</a:t>
            </a:r>
            <a:endParaRPr lang="pl-PL" sz="1600" dirty="0"/>
          </a:p>
          <a:p>
            <a:pPr>
              <a:buNone/>
            </a:pPr>
            <a:endParaRPr lang="pl-PL" sz="1600" dirty="0"/>
          </a:p>
          <a:p>
            <a:pPr>
              <a:buNone/>
            </a:pPr>
            <a:r>
              <a:rPr lang="nl-NL" sz="1600" dirty="0"/>
              <a:t>Eindigt het hele werkwoord op </a:t>
            </a:r>
            <a:r>
              <a:rPr lang="nl-NL" sz="1600" b="1" dirty="0"/>
              <a:t>–y</a:t>
            </a:r>
            <a:r>
              <a:rPr lang="nl-NL" sz="1600" dirty="0"/>
              <a:t>, dan valt de </a:t>
            </a:r>
            <a:r>
              <a:rPr lang="nl-NL" sz="1600" b="1" dirty="0"/>
              <a:t>–y</a:t>
            </a:r>
            <a:r>
              <a:rPr lang="nl-NL" sz="1600" dirty="0"/>
              <a:t> weg en dan wordt deze vervangen door </a:t>
            </a:r>
            <a:r>
              <a:rPr lang="nl-NL" sz="1600" b="1" dirty="0"/>
              <a:t>–ies</a:t>
            </a:r>
            <a:r>
              <a:rPr lang="nl-NL" sz="1600" dirty="0"/>
              <a:t>.</a:t>
            </a:r>
            <a:endParaRPr lang="pl-PL" sz="1600" dirty="0"/>
          </a:p>
          <a:p>
            <a:r>
              <a:rPr lang="pl-PL" sz="1600" dirty="0" err="1"/>
              <a:t>fly</a:t>
            </a:r>
            <a:r>
              <a:rPr lang="pl-PL" sz="1600" dirty="0"/>
              <a:t> =&gt; </a:t>
            </a:r>
            <a:r>
              <a:rPr lang="pl-PL" sz="1600" dirty="0" err="1"/>
              <a:t>flies</a:t>
            </a:r>
            <a:endParaRPr lang="pl-PL" sz="1600" dirty="0"/>
          </a:p>
          <a:p>
            <a:r>
              <a:rPr lang="pl-PL" sz="1600" dirty="0" err="1"/>
              <a:t>try</a:t>
            </a:r>
            <a:r>
              <a:rPr lang="pl-PL" sz="1600" dirty="0"/>
              <a:t> =&gt; </a:t>
            </a:r>
            <a:r>
              <a:rPr lang="pl-PL" sz="1600" dirty="0" err="1"/>
              <a:t>tries</a:t>
            </a:r>
            <a:endParaRPr lang="pl-PL" sz="1600" dirty="0"/>
          </a:p>
          <a:p>
            <a:pPr>
              <a:buNone/>
            </a:pPr>
            <a:endParaRPr lang="pl-PL" sz="1600" dirty="0"/>
          </a:p>
          <a:p>
            <a:pPr>
              <a:buNone/>
            </a:pPr>
            <a:r>
              <a:rPr lang="nl-NL" sz="1600" dirty="0"/>
              <a:t>Eindigt het werkwoord op </a:t>
            </a:r>
            <a:r>
              <a:rPr lang="nl-NL" sz="1600" b="1" dirty="0"/>
              <a:t>–y</a:t>
            </a:r>
            <a:r>
              <a:rPr lang="nl-NL" sz="1600" dirty="0"/>
              <a:t> met </a:t>
            </a:r>
            <a:r>
              <a:rPr lang="nl-NL" sz="1600" i="1" dirty="0"/>
              <a:t>a, e, o,</a:t>
            </a:r>
            <a:r>
              <a:rPr lang="nl-NL" sz="1600" dirty="0"/>
              <a:t> of </a:t>
            </a:r>
            <a:r>
              <a:rPr lang="nl-NL" sz="1600" i="1" dirty="0"/>
              <a:t>u </a:t>
            </a:r>
            <a:r>
              <a:rPr lang="nl-NL" sz="1600" dirty="0"/>
              <a:t>ervoor dan moet er gewoon een </a:t>
            </a:r>
            <a:r>
              <a:rPr lang="nl-NL" sz="1600" i="1" dirty="0"/>
              <a:t>–s</a:t>
            </a:r>
            <a:r>
              <a:rPr lang="nl-NL" sz="1600" dirty="0"/>
              <a:t> achter het werkwoord.</a:t>
            </a:r>
            <a:endParaRPr lang="pl-PL" sz="1600" dirty="0"/>
          </a:p>
          <a:p>
            <a:r>
              <a:rPr lang="pl-PL" sz="1600" dirty="0"/>
              <a:t>buy =&gt; </a:t>
            </a:r>
            <a:r>
              <a:rPr lang="pl-PL" sz="1600" dirty="0" err="1"/>
              <a:t>buys</a:t>
            </a:r>
            <a:endParaRPr lang="pl-PL" sz="1600" dirty="0"/>
          </a:p>
          <a:p>
            <a:r>
              <a:rPr lang="pl-PL" sz="1600" dirty="0" err="1"/>
              <a:t>stay</a:t>
            </a:r>
            <a:r>
              <a:rPr lang="pl-PL" sz="1600" dirty="0"/>
              <a:t> =&gt; </a:t>
            </a:r>
            <a:r>
              <a:rPr lang="pl-PL" sz="1600" dirty="0" err="1"/>
              <a:t>stays</a:t>
            </a:r>
            <a:endParaRPr lang="nl-NL" sz="1600" dirty="0"/>
          </a:p>
          <a:p>
            <a:pPr>
              <a:buNone/>
            </a:pPr>
            <a:endParaRPr lang="pl-PL" sz="16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pl-PL" sz="1600" dirty="0"/>
              <a:t> </a:t>
            </a:r>
            <a:r>
              <a:rPr lang="pl-PL" sz="1600" dirty="0" err="1"/>
              <a:t>have</a:t>
            </a:r>
            <a:r>
              <a:rPr lang="pl-PL" sz="1600" dirty="0"/>
              <a:t> + s =&gt; </a:t>
            </a:r>
            <a:r>
              <a:rPr lang="pl-PL" sz="1600" dirty="0" err="1"/>
              <a:t>has</a:t>
            </a: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186319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19536" y="260648"/>
            <a:ext cx="7860568" cy="918795"/>
          </a:xfrm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solidFill>
                  <a:schemeClr val="accent6">
                    <a:lumMod val="75000"/>
                  </a:schemeClr>
                </a:solidFill>
              </a:rPr>
              <a:t>Tijdsaanduidingen (Signaalwoorden)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919536" y="980728"/>
            <a:ext cx="4040188" cy="639762"/>
          </a:xfrm>
        </p:spPr>
        <p:txBody>
          <a:bodyPr>
            <a:normAutofit/>
          </a:bodyPr>
          <a:lstStyle/>
          <a:p>
            <a:r>
              <a:rPr lang="pl-PL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voor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het </a:t>
            </a:r>
            <a:r>
              <a:rPr lang="pl-PL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werkwoord</a:t>
            </a:r>
            <a:endParaRPr lang="pl-PL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991544" y="1700808"/>
            <a:ext cx="4032448" cy="4608512"/>
          </a:xfrm>
        </p:spPr>
        <p:txBody>
          <a:bodyPr>
            <a:normAutofit fontScale="47500" lnSpcReduction="20000"/>
          </a:bodyPr>
          <a:lstStyle/>
          <a:p>
            <a:r>
              <a:rPr lang="pl-PL" dirty="0" err="1"/>
              <a:t>always</a:t>
            </a:r>
            <a:endParaRPr lang="pl-PL" dirty="0"/>
          </a:p>
          <a:p>
            <a:r>
              <a:rPr lang="pl-PL" dirty="0" err="1"/>
              <a:t>often</a:t>
            </a:r>
            <a:endParaRPr lang="pl-PL" dirty="0"/>
          </a:p>
          <a:p>
            <a:r>
              <a:rPr lang="pl-PL" dirty="0" err="1"/>
              <a:t>usually</a:t>
            </a:r>
            <a:endParaRPr lang="pl-PL" dirty="0"/>
          </a:p>
          <a:p>
            <a:r>
              <a:rPr lang="pl-PL" dirty="0" err="1"/>
              <a:t>sometimes</a:t>
            </a:r>
            <a:endParaRPr lang="pl-PL" dirty="0"/>
          </a:p>
          <a:p>
            <a:r>
              <a:rPr lang="pl-PL" dirty="0" err="1"/>
              <a:t>rarely</a:t>
            </a:r>
            <a:r>
              <a:rPr lang="pl-PL" dirty="0"/>
              <a:t>/</a:t>
            </a:r>
            <a:r>
              <a:rPr lang="pl-PL" dirty="0" err="1"/>
              <a:t>seldom</a:t>
            </a:r>
            <a:endParaRPr lang="pl-PL" dirty="0"/>
          </a:p>
          <a:p>
            <a:r>
              <a:rPr lang="pl-PL" dirty="0" err="1"/>
              <a:t>never</a:t>
            </a:r>
            <a:endParaRPr lang="pl-PL" dirty="0"/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 err="1"/>
              <a:t>Deze</a:t>
            </a:r>
            <a:r>
              <a:rPr lang="pl-PL" dirty="0"/>
              <a:t> </a:t>
            </a:r>
            <a:r>
              <a:rPr lang="pl-PL" dirty="0" err="1"/>
              <a:t>woorden</a:t>
            </a:r>
            <a:r>
              <a:rPr lang="pl-PL" dirty="0"/>
              <a:t> </a:t>
            </a:r>
            <a:r>
              <a:rPr lang="pl-PL" dirty="0" err="1"/>
              <a:t>komen</a:t>
            </a:r>
            <a:r>
              <a:rPr lang="pl-PL" dirty="0"/>
              <a:t> </a:t>
            </a:r>
            <a:r>
              <a:rPr lang="pl-PL" dirty="0" err="1"/>
              <a:t>voor</a:t>
            </a:r>
            <a:r>
              <a:rPr lang="pl-PL" dirty="0"/>
              <a:t> het </a:t>
            </a:r>
            <a:r>
              <a:rPr lang="pl-PL" dirty="0" err="1"/>
              <a:t>werkwoord</a:t>
            </a:r>
            <a:r>
              <a:rPr lang="pl-PL" dirty="0"/>
              <a:t> in </a:t>
            </a:r>
            <a:r>
              <a:rPr lang="pl-PL" dirty="0" err="1"/>
              <a:t>een</a:t>
            </a:r>
            <a:r>
              <a:rPr lang="pl-PL" dirty="0"/>
              <a:t> </a:t>
            </a:r>
            <a:r>
              <a:rPr lang="pl-PL" dirty="0" err="1"/>
              <a:t>zin</a:t>
            </a:r>
            <a:r>
              <a:rPr lang="pl-PL" dirty="0"/>
              <a:t>, </a:t>
            </a:r>
            <a:r>
              <a:rPr lang="pl-PL" dirty="0" err="1"/>
              <a:t>als</a:t>
            </a:r>
            <a:r>
              <a:rPr lang="pl-PL" dirty="0"/>
              <a:t> er maar </a:t>
            </a:r>
            <a:r>
              <a:rPr lang="pl-PL" dirty="0" err="1"/>
              <a:t>één</a:t>
            </a:r>
            <a:r>
              <a:rPr lang="pl-PL" dirty="0"/>
              <a:t> </a:t>
            </a:r>
            <a:r>
              <a:rPr lang="pl-PL" dirty="0" err="1"/>
              <a:t>werkwoord</a:t>
            </a:r>
            <a:r>
              <a:rPr lang="pl-PL" dirty="0"/>
              <a:t> in de </a:t>
            </a:r>
            <a:r>
              <a:rPr lang="pl-PL" dirty="0" err="1"/>
              <a:t>zin</a:t>
            </a:r>
            <a:r>
              <a:rPr lang="pl-PL" dirty="0"/>
              <a:t> </a:t>
            </a:r>
            <a:r>
              <a:rPr lang="pl-PL" dirty="0" err="1"/>
              <a:t>staat</a:t>
            </a:r>
            <a:r>
              <a:rPr lang="pl-PL" dirty="0"/>
              <a:t>: </a:t>
            </a:r>
          </a:p>
          <a:p>
            <a:r>
              <a:rPr lang="pl-PL" dirty="0"/>
              <a:t>I </a:t>
            </a:r>
            <a:r>
              <a:rPr lang="pl-PL" b="1" dirty="0" err="1"/>
              <a:t>always</a:t>
            </a:r>
            <a:r>
              <a:rPr lang="pl-PL" dirty="0"/>
              <a:t> buy my </a:t>
            </a:r>
            <a:r>
              <a:rPr lang="pl-PL" dirty="0" err="1"/>
              <a:t>food</a:t>
            </a:r>
            <a:r>
              <a:rPr lang="pl-PL" dirty="0"/>
              <a:t> </a:t>
            </a:r>
            <a:r>
              <a:rPr lang="pl-PL" dirty="0" err="1"/>
              <a:t>at</a:t>
            </a:r>
            <a:r>
              <a:rPr lang="pl-PL" dirty="0"/>
              <a:t> the </a:t>
            </a:r>
            <a:r>
              <a:rPr lang="pl-PL" dirty="0" err="1"/>
              <a:t>Eurostore</a:t>
            </a:r>
            <a:r>
              <a:rPr lang="pl-PL" dirty="0"/>
              <a:t> supermarket. </a:t>
            </a:r>
          </a:p>
          <a:p>
            <a:pPr>
              <a:buNone/>
            </a:pPr>
            <a:r>
              <a:rPr lang="pl-PL" dirty="0"/>
              <a:t>Ze </a:t>
            </a:r>
            <a:r>
              <a:rPr lang="pl-PL" dirty="0" err="1"/>
              <a:t>komen</a:t>
            </a:r>
            <a:r>
              <a:rPr lang="pl-PL" dirty="0"/>
              <a:t> na het </a:t>
            </a:r>
            <a:r>
              <a:rPr lang="pl-PL" dirty="0" err="1"/>
              <a:t>eerste</a:t>
            </a:r>
            <a:r>
              <a:rPr lang="pl-PL" dirty="0"/>
              <a:t> </a:t>
            </a:r>
            <a:r>
              <a:rPr lang="pl-PL" dirty="0" err="1"/>
              <a:t>hulpwerkwoord</a:t>
            </a:r>
            <a:r>
              <a:rPr lang="pl-PL" dirty="0"/>
              <a:t> </a:t>
            </a:r>
            <a:r>
              <a:rPr lang="pl-PL" dirty="0" err="1"/>
              <a:t>als</a:t>
            </a:r>
            <a:r>
              <a:rPr lang="pl-PL" dirty="0"/>
              <a:t> er </a:t>
            </a:r>
            <a:r>
              <a:rPr lang="pl-PL" dirty="0" err="1"/>
              <a:t>meer</a:t>
            </a:r>
            <a:r>
              <a:rPr lang="pl-PL" dirty="0"/>
              <a:t> </a:t>
            </a:r>
            <a:r>
              <a:rPr lang="pl-PL" dirty="0" err="1"/>
              <a:t>werkwoorden</a:t>
            </a:r>
            <a:r>
              <a:rPr lang="pl-PL" dirty="0"/>
              <a:t> in de </a:t>
            </a:r>
            <a:r>
              <a:rPr lang="pl-PL" dirty="0" err="1"/>
              <a:t>zin</a:t>
            </a:r>
            <a:r>
              <a:rPr lang="pl-PL" dirty="0"/>
              <a:t> </a:t>
            </a:r>
            <a:r>
              <a:rPr lang="pl-PL" dirty="0" err="1"/>
              <a:t>staan</a:t>
            </a:r>
            <a:r>
              <a:rPr lang="pl-PL" dirty="0"/>
              <a:t>: </a:t>
            </a:r>
          </a:p>
          <a:p>
            <a:r>
              <a:rPr lang="pl-PL" dirty="0"/>
              <a:t>We </a:t>
            </a:r>
            <a:r>
              <a:rPr lang="pl-PL" b="1" dirty="0" err="1"/>
              <a:t>can</a:t>
            </a:r>
            <a:r>
              <a:rPr lang="pl-PL" b="1" dirty="0"/>
              <a:t> </a:t>
            </a:r>
            <a:r>
              <a:rPr lang="pl-PL" b="1" dirty="0" err="1"/>
              <a:t>always</a:t>
            </a:r>
            <a:r>
              <a:rPr lang="pl-PL" b="1" dirty="0"/>
              <a:t> make</a:t>
            </a:r>
            <a:r>
              <a:rPr lang="pl-PL" dirty="0"/>
              <a:t> </a:t>
            </a:r>
            <a:r>
              <a:rPr lang="pl-PL" dirty="0" err="1"/>
              <a:t>last-minute</a:t>
            </a:r>
            <a:r>
              <a:rPr lang="pl-PL" dirty="0"/>
              <a:t> </a:t>
            </a:r>
            <a:r>
              <a:rPr lang="pl-PL" dirty="0" err="1"/>
              <a:t>alterations</a:t>
            </a:r>
            <a:r>
              <a:rPr lang="pl-PL" dirty="0"/>
              <a:t>.</a:t>
            </a:r>
          </a:p>
          <a:p>
            <a:r>
              <a:rPr lang="pl-PL" dirty="0" err="1"/>
              <a:t>Conferences</a:t>
            </a:r>
            <a:r>
              <a:rPr lang="pl-PL" dirty="0"/>
              <a:t> </a:t>
            </a:r>
            <a:r>
              <a:rPr lang="pl-PL" b="1" dirty="0" err="1"/>
              <a:t>are</a:t>
            </a:r>
            <a:r>
              <a:rPr lang="pl-PL" b="1" dirty="0"/>
              <a:t> </a:t>
            </a:r>
            <a:r>
              <a:rPr lang="pl-PL" b="1" dirty="0" err="1"/>
              <a:t>often</a:t>
            </a:r>
            <a:r>
              <a:rPr lang="pl-PL" b="1" dirty="0"/>
              <a:t> </a:t>
            </a:r>
            <a:r>
              <a:rPr lang="pl-PL" b="1" dirty="0" err="1"/>
              <a:t>held</a:t>
            </a:r>
            <a:r>
              <a:rPr lang="pl-PL" dirty="0"/>
              <a:t> in </a:t>
            </a:r>
            <a:r>
              <a:rPr lang="pl-PL" dirty="0" err="1"/>
              <a:t>summer</a:t>
            </a:r>
            <a:r>
              <a:rPr lang="pl-PL" dirty="0"/>
              <a:t>. </a:t>
            </a:r>
          </a:p>
          <a:p>
            <a:pPr>
              <a:buNone/>
            </a:pPr>
            <a:r>
              <a:rPr lang="pl-PL" dirty="0"/>
              <a:t>Ze </a:t>
            </a:r>
            <a:r>
              <a:rPr lang="pl-PL" dirty="0" err="1"/>
              <a:t>komen</a:t>
            </a:r>
            <a:r>
              <a:rPr lang="pl-PL" dirty="0"/>
              <a:t> </a:t>
            </a:r>
            <a:r>
              <a:rPr lang="pl-PL" dirty="0" err="1"/>
              <a:t>direct</a:t>
            </a:r>
            <a:r>
              <a:rPr lang="pl-PL" dirty="0"/>
              <a:t> na </a:t>
            </a:r>
            <a:r>
              <a:rPr lang="pl-PL" dirty="0" err="1"/>
              <a:t>vervoegingen</a:t>
            </a:r>
            <a:r>
              <a:rPr lang="pl-PL" dirty="0"/>
              <a:t> van </a:t>
            </a:r>
            <a:r>
              <a:rPr lang="pl-PL" i="1" dirty="0"/>
              <a:t>to be</a:t>
            </a:r>
            <a:r>
              <a:rPr lang="pl-PL" dirty="0"/>
              <a:t>: </a:t>
            </a:r>
          </a:p>
          <a:p>
            <a:r>
              <a:rPr lang="pl-PL" dirty="0" err="1"/>
              <a:t>He’s</a:t>
            </a:r>
            <a:r>
              <a:rPr lang="pl-PL" dirty="0"/>
              <a:t> </a:t>
            </a:r>
            <a:r>
              <a:rPr lang="pl-PL" b="1" dirty="0" err="1"/>
              <a:t>always</a:t>
            </a:r>
            <a:r>
              <a:rPr lang="pl-PL" dirty="0"/>
              <a:t> </a:t>
            </a:r>
            <a:r>
              <a:rPr lang="pl-PL" dirty="0" err="1"/>
              <a:t>late</a:t>
            </a:r>
            <a:r>
              <a:rPr lang="pl-PL" dirty="0"/>
              <a:t>.</a:t>
            </a:r>
          </a:p>
          <a:p>
            <a:r>
              <a:rPr lang="pl-PL" dirty="0"/>
              <a:t>We </a:t>
            </a:r>
            <a:r>
              <a:rPr lang="pl-PL" dirty="0" err="1"/>
              <a:t>are</a:t>
            </a:r>
            <a:r>
              <a:rPr lang="pl-PL" dirty="0"/>
              <a:t> </a:t>
            </a:r>
            <a:r>
              <a:rPr lang="pl-PL" b="1" dirty="0" err="1"/>
              <a:t>often</a:t>
            </a:r>
            <a:r>
              <a:rPr lang="pl-PL" dirty="0"/>
              <a:t> </a:t>
            </a:r>
            <a:r>
              <a:rPr lang="pl-PL" dirty="0" err="1"/>
              <a:t>disturbed</a:t>
            </a:r>
            <a:r>
              <a:rPr lang="pl-PL" dirty="0"/>
              <a:t> by </a:t>
            </a:r>
            <a:r>
              <a:rPr lang="pl-PL" dirty="0" err="1"/>
              <a:t>our</a:t>
            </a:r>
            <a:r>
              <a:rPr lang="pl-PL" dirty="0"/>
              <a:t> </a:t>
            </a:r>
            <a:r>
              <a:rPr lang="pl-PL" dirty="0" err="1"/>
              <a:t>neighbours</a:t>
            </a:r>
            <a:r>
              <a:rPr lang="pl-PL" dirty="0"/>
              <a:t>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096001" y="980728"/>
            <a:ext cx="4041775" cy="639762"/>
          </a:xfrm>
        </p:spPr>
        <p:txBody>
          <a:bodyPr>
            <a:normAutofit/>
          </a:bodyPr>
          <a:lstStyle/>
          <a:p>
            <a:r>
              <a:rPr lang="pl-PL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aan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het </a:t>
            </a:r>
            <a:r>
              <a:rPr lang="pl-PL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eind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(begi</a:t>
            </a:r>
            <a:r>
              <a:rPr lang="pl-PL" sz="2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n) van de </a:t>
            </a:r>
            <a:r>
              <a:rPr lang="pl-PL" sz="2000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zin</a:t>
            </a:r>
            <a:endParaRPr lang="pl-PL" sz="2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68009" y="1700808"/>
            <a:ext cx="4041775" cy="3951288"/>
          </a:xfrm>
        </p:spPr>
        <p:txBody>
          <a:bodyPr>
            <a:normAutofit fontScale="92500" lnSpcReduction="20000"/>
          </a:bodyPr>
          <a:lstStyle/>
          <a:p>
            <a:r>
              <a:rPr lang="pl-PL" sz="1500" dirty="0" err="1"/>
              <a:t>every</a:t>
            </a:r>
            <a:r>
              <a:rPr lang="pl-PL" sz="1500" dirty="0"/>
              <a:t> </a:t>
            </a:r>
            <a:r>
              <a:rPr lang="pl-PL" sz="1500" dirty="0" err="1"/>
              <a:t>day</a:t>
            </a:r>
            <a:r>
              <a:rPr lang="pl-PL" sz="1500" dirty="0"/>
              <a:t>/</a:t>
            </a:r>
            <a:r>
              <a:rPr lang="pl-PL" sz="1500" dirty="0" err="1"/>
              <a:t>week</a:t>
            </a:r>
            <a:endParaRPr lang="pl-PL" sz="1500" dirty="0"/>
          </a:p>
          <a:p>
            <a:r>
              <a:rPr lang="pl-PL" sz="1500" dirty="0" err="1"/>
              <a:t>every</a:t>
            </a:r>
            <a:r>
              <a:rPr lang="pl-PL" sz="1500" dirty="0"/>
              <a:t> </a:t>
            </a:r>
            <a:r>
              <a:rPr lang="pl-PL" sz="1500" dirty="0" err="1"/>
              <a:t>morning</a:t>
            </a:r>
            <a:r>
              <a:rPr lang="pl-PL" sz="1500" dirty="0"/>
              <a:t>/</a:t>
            </a:r>
            <a:r>
              <a:rPr lang="pl-PL" sz="1500" dirty="0" err="1"/>
              <a:t>afternoon</a:t>
            </a:r>
            <a:endParaRPr lang="pl-PL" sz="1500" dirty="0"/>
          </a:p>
          <a:p>
            <a:r>
              <a:rPr lang="pl-PL" sz="1500" dirty="0" err="1"/>
              <a:t>every</a:t>
            </a:r>
            <a:r>
              <a:rPr lang="pl-PL" sz="1500" dirty="0"/>
              <a:t> </a:t>
            </a:r>
            <a:r>
              <a:rPr lang="pl-PL" sz="1500" dirty="0" err="1"/>
              <a:t>evening</a:t>
            </a:r>
            <a:r>
              <a:rPr lang="pl-PL" sz="1500" dirty="0"/>
              <a:t>/</a:t>
            </a:r>
            <a:r>
              <a:rPr lang="pl-PL" sz="1500" dirty="0" err="1"/>
              <a:t>night</a:t>
            </a:r>
            <a:endParaRPr lang="pl-PL" sz="1500" dirty="0"/>
          </a:p>
          <a:p>
            <a:r>
              <a:rPr lang="pl-PL" sz="1500" dirty="0"/>
              <a:t>in the </a:t>
            </a:r>
            <a:r>
              <a:rPr lang="pl-PL" sz="1500" dirty="0" err="1"/>
              <a:t>morning</a:t>
            </a:r>
            <a:r>
              <a:rPr lang="pl-PL" sz="1500" dirty="0"/>
              <a:t>/in the </a:t>
            </a:r>
            <a:r>
              <a:rPr lang="pl-PL" sz="1500" dirty="0" err="1"/>
              <a:t>evening</a:t>
            </a:r>
            <a:endParaRPr lang="pl-PL" sz="1500" dirty="0"/>
          </a:p>
          <a:p>
            <a:r>
              <a:rPr lang="pl-PL" sz="1500" dirty="0" err="1"/>
              <a:t>every</a:t>
            </a:r>
            <a:r>
              <a:rPr lang="pl-PL" sz="1500" dirty="0"/>
              <a:t> </a:t>
            </a:r>
            <a:r>
              <a:rPr lang="pl-PL" sz="1500" dirty="0" err="1"/>
              <a:t>month</a:t>
            </a:r>
            <a:r>
              <a:rPr lang="pl-PL" sz="1500" dirty="0"/>
              <a:t>/</a:t>
            </a:r>
            <a:r>
              <a:rPr lang="pl-PL" sz="1500" dirty="0" err="1"/>
              <a:t>year</a:t>
            </a:r>
            <a:endParaRPr lang="pl-PL" sz="1500" dirty="0"/>
          </a:p>
          <a:p>
            <a:r>
              <a:rPr lang="pl-PL" sz="1500" dirty="0"/>
              <a:t>on </a:t>
            </a:r>
            <a:r>
              <a:rPr lang="pl-PL" sz="1500" dirty="0" err="1"/>
              <a:t>Mondays</a:t>
            </a:r>
            <a:r>
              <a:rPr lang="pl-PL" sz="1500" dirty="0"/>
              <a:t>/</a:t>
            </a:r>
            <a:r>
              <a:rPr lang="pl-PL" sz="1500" dirty="0" err="1"/>
              <a:t>Tuesdays</a:t>
            </a:r>
            <a:r>
              <a:rPr lang="pl-PL" sz="1500" dirty="0"/>
              <a:t>/…</a:t>
            </a:r>
          </a:p>
          <a:p>
            <a:r>
              <a:rPr lang="pl-PL" sz="1500" dirty="0" err="1"/>
              <a:t>at</a:t>
            </a:r>
            <a:r>
              <a:rPr lang="pl-PL" sz="1500" dirty="0"/>
              <a:t> </a:t>
            </a:r>
            <a:r>
              <a:rPr lang="pl-PL" sz="1500" dirty="0" err="1"/>
              <a:t>weekends/a</a:t>
            </a:r>
            <a:r>
              <a:rPr lang="pl-PL" sz="1500" dirty="0"/>
              <a:t>t the weekend</a:t>
            </a:r>
          </a:p>
          <a:p>
            <a:pPr>
              <a:buNone/>
            </a:pPr>
            <a:endParaRPr lang="pl-PL" sz="1500" dirty="0"/>
          </a:p>
          <a:p>
            <a:pPr>
              <a:buNone/>
            </a:pPr>
            <a:r>
              <a:rPr lang="pl-PL" sz="1500" dirty="0" err="1"/>
              <a:t>Examples</a:t>
            </a:r>
            <a:r>
              <a:rPr lang="pl-PL" sz="1500" dirty="0"/>
              <a:t>:</a:t>
            </a:r>
          </a:p>
          <a:p>
            <a:r>
              <a:rPr lang="en-US" sz="1500" dirty="0"/>
              <a:t>She buys a lot of candy </a:t>
            </a:r>
            <a:r>
              <a:rPr lang="en-US" sz="1500" b="1" dirty="0"/>
              <a:t>every week</a:t>
            </a:r>
            <a:r>
              <a:rPr lang="en-US" sz="1500" dirty="0"/>
              <a:t>.</a:t>
            </a:r>
            <a:r>
              <a:rPr lang="pl-PL" sz="1500" dirty="0"/>
              <a:t> / </a:t>
            </a:r>
            <a:r>
              <a:rPr lang="pl-PL" sz="1500" b="1" dirty="0" err="1"/>
              <a:t>Every</a:t>
            </a:r>
            <a:r>
              <a:rPr lang="pl-PL" sz="1500" b="1" dirty="0"/>
              <a:t> </a:t>
            </a:r>
            <a:r>
              <a:rPr lang="pl-PL" sz="1500" b="1" dirty="0" err="1"/>
              <a:t>week</a:t>
            </a:r>
            <a:r>
              <a:rPr lang="pl-PL" sz="1500" dirty="0"/>
              <a:t> </a:t>
            </a:r>
            <a:r>
              <a:rPr lang="pl-PL" sz="1500" dirty="0" err="1"/>
              <a:t>she</a:t>
            </a:r>
            <a:r>
              <a:rPr lang="pl-PL" sz="1500" dirty="0"/>
              <a:t> </a:t>
            </a:r>
            <a:r>
              <a:rPr lang="pl-PL" sz="1500" dirty="0" err="1"/>
              <a:t>buys</a:t>
            </a:r>
            <a:r>
              <a:rPr lang="pl-PL" sz="1500" dirty="0"/>
              <a:t> a lot of </a:t>
            </a:r>
            <a:r>
              <a:rPr lang="pl-PL" sz="1500" dirty="0" err="1"/>
              <a:t>candy</a:t>
            </a:r>
            <a:r>
              <a:rPr lang="pl-PL" sz="1500" dirty="0"/>
              <a:t>.</a:t>
            </a:r>
          </a:p>
          <a:p>
            <a:r>
              <a:rPr lang="pl-PL" sz="1500" dirty="0"/>
              <a:t>We play </a:t>
            </a:r>
            <a:r>
              <a:rPr lang="pl-PL" sz="1500" dirty="0" err="1"/>
              <a:t>tennis</a:t>
            </a:r>
            <a:r>
              <a:rPr lang="pl-PL" sz="1500" dirty="0"/>
              <a:t> </a:t>
            </a:r>
            <a:r>
              <a:rPr lang="pl-PL" sz="1500" b="1" dirty="0" err="1"/>
              <a:t>at</a:t>
            </a:r>
            <a:r>
              <a:rPr lang="pl-PL" sz="1500" b="1" dirty="0"/>
              <a:t> </a:t>
            </a:r>
            <a:r>
              <a:rPr lang="pl-PL" sz="1500" b="1" dirty="0" err="1"/>
              <a:t>weekends</a:t>
            </a:r>
            <a:r>
              <a:rPr lang="pl-PL" sz="1500" dirty="0"/>
              <a:t>. / </a:t>
            </a:r>
            <a:r>
              <a:rPr lang="pl-PL" sz="1500" b="1" dirty="0" err="1"/>
              <a:t>At</a:t>
            </a:r>
            <a:r>
              <a:rPr lang="pl-PL" sz="1500" b="1" dirty="0"/>
              <a:t> </a:t>
            </a:r>
            <a:r>
              <a:rPr lang="pl-PL" sz="1500" b="1" dirty="0" err="1"/>
              <a:t>wwekends</a:t>
            </a:r>
            <a:r>
              <a:rPr lang="pl-PL" sz="1500" b="1" dirty="0"/>
              <a:t> </a:t>
            </a:r>
            <a:r>
              <a:rPr lang="pl-PL" sz="1500" dirty="0"/>
              <a:t>we play </a:t>
            </a:r>
            <a:r>
              <a:rPr lang="pl-PL" sz="1500" dirty="0" err="1"/>
              <a:t>tennis</a:t>
            </a:r>
            <a:r>
              <a:rPr lang="pl-PL" sz="1500" dirty="0"/>
              <a:t>.</a:t>
            </a:r>
          </a:p>
          <a:p>
            <a:r>
              <a:rPr lang="pl-PL" sz="1500" dirty="0" err="1"/>
              <a:t>I’m</a:t>
            </a:r>
            <a:r>
              <a:rPr lang="pl-PL" sz="1500" dirty="0"/>
              <a:t> </a:t>
            </a:r>
            <a:r>
              <a:rPr lang="pl-PL" sz="1500" dirty="0" err="1"/>
              <a:t>always</a:t>
            </a:r>
            <a:r>
              <a:rPr lang="pl-PL" sz="1500" dirty="0"/>
              <a:t> </a:t>
            </a:r>
            <a:r>
              <a:rPr lang="pl-PL" sz="1500" dirty="0" err="1"/>
              <a:t>late</a:t>
            </a:r>
            <a:r>
              <a:rPr lang="pl-PL" sz="1500" dirty="0"/>
              <a:t> for work </a:t>
            </a:r>
            <a:r>
              <a:rPr lang="pl-PL" sz="1500" b="1" dirty="0"/>
              <a:t>on </a:t>
            </a:r>
            <a:r>
              <a:rPr lang="pl-PL" sz="1500" b="1" dirty="0" err="1"/>
              <a:t>Mondays</a:t>
            </a:r>
            <a:r>
              <a:rPr lang="pl-PL" sz="1500" dirty="0"/>
              <a:t>.  /  </a:t>
            </a:r>
            <a:r>
              <a:rPr lang="pl-PL" sz="1500" b="1" dirty="0"/>
              <a:t>On </a:t>
            </a:r>
            <a:r>
              <a:rPr lang="pl-PL" sz="1500" b="1" dirty="0" err="1"/>
              <a:t>Mondays</a:t>
            </a:r>
            <a:r>
              <a:rPr lang="pl-PL" sz="1500" b="1" dirty="0"/>
              <a:t> </a:t>
            </a:r>
            <a:r>
              <a:rPr lang="pl-PL" sz="1500" dirty="0" err="1"/>
              <a:t>I’m</a:t>
            </a:r>
            <a:r>
              <a:rPr lang="pl-PL" sz="1500" dirty="0"/>
              <a:t> </a:t>
            </a:r>
            <a:r>
              <a:rPr lang="pl-PL" sz="1500" dirty="0" err="1"/>
              <a:t>always</a:t>
            </a:r>
            <a:r>
              <a:rPr lang="pl-PL" sz="1500" dirty="0"/>
              <a:t> </a:t>
            </a:r>
            <a:r>
              <a:rPr lang="pl-PL" sz="1500" dirty="0" err="1"/>
              <a:t>late</a:t>
            </a:r>
            <a:r>
              <a:rPr lang="pl-PL" sz="1500" dirty="0"/>
              <a:t> for work.</a:t>
            </a:r>
          </a:p>
          <a:p>
            <a:endParaRPr lang="pl-PL" dirty="0"/>
          </a:p>
          <a:p>
            <a:pPr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3681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292038" cy="903635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err="1">
                <a:solidFill>
                  <a:srgbClr val="0070C0"/>
                </a:solidFill>
              </a:rPr>
              <a:t>Vragen</a:t>
            </a:r>
            <a:endParaRPr lang="pl-PL" sz="4000" b="1" dirty="0">
              <a:solidFill>
                <a:srgbClr val="0070C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991544" y="1268760"/>
            <a:ext cx="4040188" cy="639762"/>
          </a:xfrm>
        </p:spPr>
        <p:txBody>
          <a:bodyPr/>
          <a:lstStyle/>
          <a:p>
            <a:r>
              <a:rPr lang="pl-PL" dirty="0">
                <a:solidFill>
                  <a:srgbClr val="C00000"/>
                </a:solidFill>
              </a:rPr>
              <a:t>TO BE en CAN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919536" y="2132856"/>
            <a:ext cx="4040188" cy="39512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/>
              <a:t> </a:t>
            </a:r>
            <a:r>
              <a:rPr lang="pl-PL" dirty="0">
                <a:solidFill>
                  <a:srgbClr val="FFC000"/>
                </a:solidFill>
              </a:rPr>
              <a:t>Zet de </a:t>
            </a:r>
            <a:r>
              <a:rPr lang="pl-PL" dirty="0" err="1">
                <a:solidFill>
                  <a:srgbClr val="FFC000"/>
                </a:solidFill>
              </a:rPr>
              <a:t>vorm</a:t>
            </a:r>
            <a:r>
              <a:rPr lang="pl-PL" dirty="0">
                <a:solidFill>
                  <a:srgbClr val="FFC000"/>
                </a:solidFill>
              </a:rPr>
              <a:t> van </a:t>
            </a:r>
            <a:r>
              <a:rPr lang="pl-PL" i="1" dirty="0">
                <a:solidFill>
                  <a:srgbClr val="FFC000"/>
                </a:solidFill>
              </a:rPr>
              <a:t>to be </a:t>
            </a:r>
            <a:r>
              <a:rPr lang="pl-PL" dirty="0" err="1">
                <a:solidFill>
                  <a:srgbClr val="FFC000"/>
                </a:solidFill>
              </a:rPr>
              <a:t>vooraan</a:t>
            </a:r>
            <a:r>
              <a:rPr lang="pl-PL" dirty="0">
                <a:solidFill>
                  <a:srgbClr val="FFC000"/>
                </a:solidFill>
              </a:rPr>
              <a:t>.</a:t>
            </a:r>
          </a:p>
          <a:p>
            <a:r>
              <a:rPr lang="pl-PL" dirty="0"/>
              <a:t>You </a:t>
            </a:r>
            <a:r>
              <a:rPr lang="pl-PL" dirty="0" err="1"/>
              <a:t>are</a:t>
            </a:r>
            <a:r>
              <a:rPr lang="pl-PL" dirty="0"/>
              <a:t>… &gt; </a:t>
            </a:r>
            <a:r>
              <a:rPr lang="pl-PL" u="sng" dirty="0" err="1"/>
              <a:t>Are</a:t>
            </a:r>
            <a:r>
              <a:rPr lang="pl-PL" dirty="0"/>
              <a:t> you…?</a:t>
            </a:r>
          </a:p>
          <a:p>
            <a:r>
              <a:rPr lang="pl-PL" dirty="0"/>
              <a:t>He is… &gt; </a:t>
            </a:r>
            <a:r>
              <a:rPr lang="pl-PL" u="sng" dirty="0" err="1"/>
              <a:t>Is</a:t>
            </a:r>
            <a:r>
              <a:rPr lang="pl-PL" dirty="0"/>
              <a:t> </a:t>
            </a:r>
            <a:r>
              <a:rPr lang="pl-PL" dirty="0" err="1"/>
              <a:t>he</a:t>
            </a:r>
            <a:r>
              <a:rPr lang="pl-PL" dirty="0"/>
              <a:t>…?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Zet de </a:t>
            </a:r>
            <a:r>
              <a:rPr lang="pl-PL" dirty="0" err="1"/>
              <a:t>vorm</a:t>
            </a:r>
            <a:r>
              <a:rPr lang="pl-PL" dirty="0"/>
              <a:t> van </a:t>
            </a:r>
            <a:r>
              <a:rPr lang="pl-PL" i="1" dirty="0" err="1"/>
              <a:t>can</a:t>
            </a:r>
            <a:r>
              <a:rPr lang="pl-PL" i="1" dirty="0"/>
              <a:t> </a:t>
            </a:r>
            <a:r>
              <a:rPr lang="pl-PL" dirty="0" err="1"/>
              <a:t>vooraan</a:t>
            </a:r>
            <a:endParaRPr lang="pl-PL" dirty="0"/>
          </a:p>
          <a:p>
            <a:r>
              <a:rPr lang="pl-PL" dirty="0"/>
              <a:t>You </a:t>
            </a:r>
            <a:r>
              <a:rPr lang="pl-PL" dirty="0" err="1"/>
              <a:t>can</a:t>
            </a:r>
            <a:r>
              <a:rPr lang="pl-PL" dirty="0"/>
              <a:t>… &gt; </a:t>
            </a:r>
            <a:r>
              <a:rPr lang="pl-PL" u="sng" dirty="0" err="1"/>
              <a:t>Can</a:t>
            </a:r>
            <a:r>
              <a:rPr lang="pl-PL" dirty="0"/>
              <a:t> you…?</a:t>
            </a:r>
          </a:p>
          <a:p>
            <a:r>
              <a:rPr lang="pl-PL" dirty="0"/>
              <a:t>He </a:t>
            </a:r>
            <a:r>
              <a:rPr lang="pl-PL" dirty="0" err="1"/>
              <a:t>can</a:t>
            </a:r>
            <a:r>
              <a:rPr lang="pl-PL" dirty="0"/>
              <a:t>… &gt; </a:t>
            </a:r>
            <a:r>
              <a:rPr lang="pl-PL" u="sng" dirty="0" err="1"/>
              <a:t>Can</a:t>
            </a:r>
            <a:r>
              <a:rPr lang="pl-PL" dirty="0"/>
              <a:t> </a:t>
            </a:r>
            <a:r>
              <a:rPr lang="pl-PL" dirty="0" err="1"/>
              <a:t>he</a:t>
            </a:r>
            <a:r>
              <a:rPr lang="pl-PL" dirty="0"/>
              <a:t>…?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68009" y="1268760"/>
            <a:ext cx="4041775" cy="639762"/>
          </a:xfrm>
        </p:spPr>
        <p:txBody>
          <a:bodyPr/>
          <a:lstStyle/>
          <a:p>
            <a:r>
              <a:rPr lang="pl-PL" dirty="0" err="1">
                <a:solidFill>
                  <a:srgbClr val="C00000"/>
                </a:solidFill>
              </a:rPr>
              <a:t>Andere</a:t>
            </a:r>
            <a:r>
              <a:rPr lang="pl-PL" dirty="0">
                <a:solidFill>
                  <a:srgbClr val="C00000"/>
                </a:solidFill>
              </a:rPr>
              <a:t> </a:t>
            </a:r>
            <a:r>
              <a:rPr lang="pl-PL" dirty="0" err="1">
                <a:solidFill>
                  <a:srgbClr val="C00000"/>
                </a:solidFill>
              </a:rPr>
              <a:t>werkwoorden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>
                <a:solidFill>
                  <a:srgbClr val="FFC000"/>
                </a:solidFill>
              </a:rPr>
              <a:t>Je </a:t>
            </a:r>
            <a:r>
              <a:rPr lang="pl-PL" dirty="0" err="1">
                <a:solidFill>
                  <a:srgbClr val="FFC000"/>
                </a:solidFill>
              </a:rPr>
              <a:t>maakt</a:t>
            </a:r>
            <a:r>
              <a:rPr lang="pl-PL" dirty="0">
                <a:solidFill>
                  <a:srgbClr val="FFC000"/>
                </a:solidFill>
              </a:rPr>
              <a:t> </a:t>
            </a:r>
            <a:r>
              <a:rPr lang="pl-PL" dirty="0" err="1">
                <a:solidFill>
                  <a:srgbClr val="FFC000"/>
                </a:solidFill>
              </a:rPr>
              <a:t>vragen</a:t>
            </a:r>
            <a:r>
              <a:rPr lang="pl-PL" dirty="0">
                <a:solidFill>
                  <a:srgbClr val="FFC000"/>
                </a:solidFill>
              </a:rPr>
              <a:t> met </a:t>
            </a:r>
            <a:r>
              <a:rPr lang="pl-PL" b="1" dirty="0">
                <a:solidFill>
                  <a:srgbClr val="FFC000"/>
                </a:solidFill>
              </a:rPr>
              <a:t>do</a:t>
            </a:r>
            <a:r>
              <a:rPr lang="pl-PL" dirty="0">
                <a:solidFill>
                  <a:srgbClr val="FFC000"/>
                </a:solidFill>
              </a:rPr>
              <a:t> of </a:t>
            </a:r>
            <a:r>
              <a:rPr lang="pl-PL" b="1" dirty="0" err="1">
                <a:solidFill>
                  <a:srgbClr val="FFC000"/>
                </a:solidFill>
              </a:rPr>
              <a:t>does</a:t>
            </a:r>
            <a:r>
              <a:rPr lang="pl-PL" dirty="0">
                <a:solidFill>
                  <a:srgbClr val="FFC000"/>
                </a:solidFill>
              </a:rPr>
              <a:t>.</a:t>
            </a:r>
          </a:p>
          <a:p>
            <a:pPr>
              <a:buNone/>
            </a:pPr>
            <a:r>
              <a:rPr lang="pl-PL" dirty="0"/>
              <a:t>Zet </a:t>
            </a:r>
            <a:r>
              <a:rPr lang="pl-PL" b="1" dirty="0"/>
              <a:t>Do</a:t>
            </a:r>
            <a:r>
              <a:rPr lang="pl-PL" dirty="0"/>
              <a:t> of </a:t>
            </a:r>
            <a:r>
              <a:rPr lang="pl-PL" b="1" dirty="0" err="1"/>
              <a:t>Does</a:t>
            </a:r>
            <a:r>
              <a:rPr lang="pl-PL" dirty="0"/>
              <a:t> </a:t>
            </a:r>
            <a:r>
              <a:rPr lang="pl-PL" dirty="0" err="1"/>
              <a:t>vooraan</a:t>
            </a:r>
            <a:r>
              <a:rPr lang="pl-PL" dirty="0"/>
              <a:t> de </a:t>
            </a:r>
            <a:r>
              <a:rPr lang="pl-PL" dirty="0" err="1"/>
              <a:t>zin</a:t>
            </a:r>
            <a:r>
              <a:rPr lang="pl-PL" dirty="0"/>
              <a:t>.</a:t>
            </a:r>
          </a:p>
          <a:p>
            <a:pPr>
              <a:buNone/>
            </a:pPr>
            <a:r>
              <a:rPr lang="pl-PL" dirty="0" err="1"/>
              <a:t>Haal</a:t>
            </a:r>
            <a:r>
              <a:rPr lang="pl-PL" dirty="0"/>
              <a:t> de </a:t>
            </a:r>
            <a:r>
              <a:rPr lang="pl-PL" b="1" dirty="0"/>
              <a:t>s</a:t>
            </a:r>
            <a:r>
              <a:rPr lang="pl-PL" dirty="0"/>
              <a:t> </a:t>
            </a:r>
            <a:r>
              <a:rPr lang="pl-PL" dirty="0" err="1"/>
              <a:t>achter</a:t>
            </a:r>
            <a:r>
              <a:rPr lang="pl-PL" dirty="0"/>
              <a:t> het </a:t>
            </a:r>
          </a:p>
          <a:p>
            <a:pPr>
              <a:buNone/>
            </a:pPr>
            <a:r>
              <a:rPr lang="pl-PL" dirty="0" err="1"/>
              <a:t>hoofdwoord</a:t>
            </a:r>
            <a:r>
              <a:rPr lang="pl-PL" dirty="0"/>
              <a:t> </a:t>
            </a:r>
            <a:r>
              <a:rPr lang="pl-PL" dirty="0" err="1"/>
              <a:t>weg</a:t>
            </a:r>
            <a:r>
              <a:rPr lang="pl-PL" dirty="0"/>
              <a:t>.</a:t>
            </a:r>
          </a:p>
          <a:p>
            <a:r>
              <a:rPr lang="pl-PL" u="sng" dirty="0"/>
              <a:t>Do</a:t>
            </a:r>
            <a:r>
              <a:rPr lang="pl-PL" dirty="0"/>
              <a:t> + I, you, we, </a:t>
            </a:r>
            <a:r>
              <a:rPr lang="pl-PL" dirty="0" err="1"/>
              <a:t>they</a:t>
            </a:r>
            <a:endParaRPr lang="pl-PL" dirty="0"/>
          </a:p>
          <a:p>
            <a:r>
              <a:rPr lang="pl-PL" u="sng" dirty="0" err="1"/>
              <a:t>Does</a:t>
            </a:r>
            <a:r>
              <a:rPr lang="pl-PL" dirty="0"/>
              <a:t> + </a:t>
            </a:r>
            <a:r>
              <a:rPr lang="pl-PL" dirty="0" err="1"/>
              <a:t>he</a:t>
            </a:r>
            <a:r>
              <a:rPr lang="pl-PL" dirty="0"/>
              <a:t>, </a:t>
            </a:r>
            <a:r>
              <a:rPr lang="pl-PL" dirty="0" err="1"/>
              <a:t>she</a:t>
            </a:r>
            <a:r>
              <a:rPr lang="pl-PL" dirty="0"/>
              <a:t>, </a:t>
            </a:r>
            <a:r>
              <a:rPr lang="pl-PL" dirty="0" err="1"/>
              <a:t>it</a:t>
            </a:r>
            <a:endParaRPr lang="pl-PL" dirty="0"/>
          </a:p>
          <a:p>
            <a:endParaRPr lang="pl-PL" dirty="0"/>
          </a:p>
          <a:p>
            <a:r>
              <a:rPr lang="pl-PL" dirty="0"/>
              <a:t>You </a:t>
            </a:r>
            <a:r>
              <a:rPr lang="pl-PL" dirty="0" err="1"/>
              <a:t>like</a:t>
            </a:r>
            <a:r>
              <a:rPr lang="pl-PL" dirty="0"/>
              <a:t>… &gt; Do you </a:t>
            </a:r>
            <a:r>
              <a:rPr lang="pl-PL" dirty="0" err="1"/>
              <a:t>like</a:t>
            </a:r>
            <a:r>
              <a:rPr lang="pl-PL" dirty="0"/>
              <a:t>?</a:t>
            </a:r>
          </a:p>
          <a:p>
            <a:r>
              <a:rPr lang="pl-PL" dirty="0"/>
              <a:t>He </a:t>
            </a:r>
            <a:r>
              <a:rPr lang="pl-PL" dirty="0" err="1"/>
              <a:t>like</a:t>
            </a:r>
            <a:r>
              <a:rPr lang="pl-PL" b="1" u="sng" dirty="0" err="1"/>
              <a:t>s</a:t>
            </a:r>
            <a:r>
              <a:rPr lang="pl-PL" dirty="0"/>
              <a:t>… &gt; </a:t>
            </a:r>
            <a:r>
              <a:rPr lang="pl-PL" dirty="0" err="1"/>
              <a:t>Does</a:t>
            </a:r>
            <a:r>
              <a:rPr lang="pl-PL" dirty="0"/>
              <a:t> </a:t>
            </a:r>
            <a:r>
              <a:rPr lang="pl-PL" dirty="0" err="1"/>
              <a:t>he</a:t>
            </a:r>
            <a:r>
              <a:rPr lang="pl-PL" dirty="0"/>
              <a:t> </a:t>
            </a:r>
            <a:r>
              <a:rPr lang="pl-PL" dirty="0" err="1"/>
              <a:t>like</a:t>
            </a:r>
            <a:r>
              <a:rPr lang="pl-PL" dirty="0"/>
              <a:t>…?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2259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199273" cy="1039605"/>
          </a:xfrm>
        </p:spPr>
        <p:txBody>
          <a:bodyPr>
            <a:normAutofit/>
          </a:bodyPr>
          <a:lstStyle/>
          <a:p>
            <a:pPr algn="ctr"/>
            <a:r>
              <a:rPr lang="pl-PL" sz="4000" b="1" dirty="0" err="1">
                <a:solidFill>
                  <a:srgbClr val="7030A0"/>
                </a:solidFill>
              </a:rPr>
              <a:t>Ontkenningen</a:t>
            </a:r>
            <a:endParaRPr lang="pl-PL" sz="4000" b="1" dirty="0">
              <a:solidFill>
                <a:srgbClr val="7030A0"/>
              </a:solidFill>
            </a:endParaRP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991544" y="1844824"/>
            <a:ext cx="4040188" cy="639762"/>
          </a:xfrm>
        </p:spPr>
        <p:txBody>
          <a:bodyPr/>
          <a:lstStyle/>
          <a:p>
            <a:r>
              <a:rPr lang="pl-PL" dirty="0">
                <a:solidFill>
                  <a:srgbClr val="00B050"/>
                </a:solidFill>
              </a:rPr>
              <a:t>TO BE en CAN</a:t>
            </a:r>
          </a:p>
          <a:p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pl-PL" dirty="0">
                <a:solidFill>
                  <a:srgbClr val="00B0F0"/>
                </a:solidFill>
              </a:rPr>
              <a:t>Zet </a:t>
            </a:r>
            <a:r>
              <a:rPr lang="pl-PL" b="1" dirty="0">
                <a:solidFill>
                  <a:srgbClr val="00B0F0"/>
                </a:solidFill>
              </a:rPr>
              <a:t>not </a:t>
            </a:r>
            <a:r>
              <a:rPr lang="pl-PL" dirty="0" err="1">
                <a:solidFill>
                  <a:srgbClr val="00B0F0"/>
                </a:solidFill>
              </a:rPr>
              <a:t>achter</a:t>
            </a:r>
            <a:r>
              <a:rPr lang="pl-PL" dirty="0">
                <a:solidFill>
                  <a:srgbClr val="00B0F0"/>
                </a:solidFill>
              </a:rPr>
              <a:t> de </a:t>
            </a:r>
            <a:r>
              <a:rPr lang="pl-PL" dirty="0" err="1">
                <a:solidFill>
                  <a:srgbClr val="00B0F0"/>
                </a:solidFill>
              </a:rPr>
              <a:t>werkwoordsvorm</a:t>
            </a:r>
            <a:r>
              <a:rPr lang="pl-PL" dirty="0">
                <a:solidFill>
                  <a:srgbClr val="00B0F0"/>
                </a:solidFill>
              </a:rPr>
              <a:t>. </a:t>
            </a:r>
          </a:p>
          <a:p>
            <a:r>
              <a:rPr lang="pl-PL" dirty="0" err="1"/>
              <a:t>I’m</a:t>
            </a:r>
            <a:r>
              <a:rPr lang="pl-PL" dirty="0"/>
              <a:t> not…</a:t>
            </a:r>
          </a:p>
          <a:p>
            <a:r>
              <a:rPr lang="pl-PL" dirty="0"/>
              <a:t>You </a:t>
            </a:r>
            <a:r>
              <a:rPr lang="pl-PL" dirty="0" err="1"/>
              <a:t>aren’t</a:t>
            </a:r>
            <a:r>
              <a:rPr lang="pl-PL" dirty="0"/>
              <a:t>…</a:t>
            </a:r>
          </a:p>
          <a:p>
            <a:r>
              <a:rPr lang="pl-PL" dirty="0"/>
              <a:t>He </a:t>
            </a:r>
            <a:r>
              <a:rPr lang="pl-PL" dirty="0" err="1"/>
              <a:t>isn’t</a:t>
            </a:r>
            <a:r>
              <a:rPr lang="pl-PL" dirty="0"/>
              <a:t>…</a:t>
            </a:r>
          </a:p>
          <a:p>
            <a:r>
              <a:rPr lang="pl-PL" dirty="0"/>
              <a:t>We </a:t>
            </a:r>
            <a:r>
              <a:rPr lang="pl-PL" dirty="0" err="1"/>
              <a:t>can’t</a:t>
            </a:r>
            <a:r>
              <a:rPr lang="pl-PL" dirty="0"/>
              <a:t>…</a:t>
            </a:r>
          </a:p>
          <a:p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68009" y="1772816"/>
            <a:ext cx="4041775" cy="639762"/>
          </a:xfrm>
        </p:spPr>
        <p:txBody>
          <a:bodyPr/>
          <a:lstStyle/>
          <a:p>
            <a:r>
              <a:rPr lang="pl-PL" dirty="0" err="1">
                <a:solidFill>
                  <a:srgbClr val="00B050"/>
                </a:solidFill>
              </a:rPr>
              <a:t>Andere</a:t>
            </a:r>
            <a:r>
              <a:rPr lang="pl-PL" dirty="0">
                <a:solidFill>
                  <a:srgbClr val="00B050"/>
                </a:solidFill>
              </a:rPr>
              <a:t> </a:t>
            </a:r>
            <a:r>
              <a:rPr lang="pl-PL" dirty="0" err="1">
                <a:solidFill>
                  <a:srgbClr val="00B050"/>
                </a:solidFill>
              </a:rPr>
              <a:t>werkwoorden</a:t>
            </a:r>
            <a:endParaRPr lang="pl-PL" dirty="0">
              <a:solidFill>
                <a:srgbClr val="00B050"/>
              </a:solidFill>
            </a:endParaRPr>
          </a:p>
          <a:p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l-PL" dirty="0">
                <a:solidFill>
                  <a:srgbClr val="00B0F0"/>
                </a:solidFill>
              </a:rPr>
              <a:t>Zet </a:t>
            </a:r>
            <a:r>
              <a:rPr lang="pl-PL" b="1" dirty="0" err="1">
                <a:solidFill>
                  <a:srgbClr val="00B0F0"/>
                </a:solidFill>
              </a:rPr>
              <a:t>don‘t</a:t>
            </a:r>
            <a:r>
              <a:rPr lang="pl-PL" dirty="0">
                <a:solidFill>
                  <a:srgbClr val="00B0F0"/>
                </a:solidFill>
              </a:rPr>
              <a:t> of </a:t>
            </a:r>
            <a:r>
              <a:rPr lang="pl-PL" b="1" dirty="0" err="1">
                <a:solidFill>
                  <a:srgbClr val="00B0F0"/>
                </a:solidFill>
              </a:rPr>
              <a:t>doesn‘t</a:t>
            </a:r>
            <a:r>
              <a:rPr lang="pl-PL" dirty="0">
                <a:solidFill>
                  <a:srgbClr val="00B0F0"/>
                </a:solidFill>
              </a:rPr>
              <a:t> </a:t>
            </a:r>
            <a:r>
              <a:rPr lang="pl-PL" dirty="0" err="1">
                <a:solidFill>
                  <a:srgbClr val="00B0F0"/>
                </a:solidFill>
              </a:rPr>
              <a:t>voor</a:t>
            </a:r>
            <a:r>
              <a:rPr lang="pl-PL" dirty="0">
                <a:solidFill>
                  <a:srgbClr val="00B0F0"/>
                </a:solidFill>
              </a:rPr>
              <a:t> het</a:t>
            </a:r>
          </a:p>
          <a:p>
            <a:pPr>
              <a:buNone/>
            </a:pPr>
            <a:r>
              <a:rPr lang="pl-PL" dirty="0" err="1">
                <a:solidFill>
                  <a:srgbClr val="00B0F0"/>
                </a:solidFill>
              </a:rPr>
              <a:t>werkwoord</a:t>
            </a:r>
            <a:r>
              <a:rPr lang="pl-PL" dirty="0">
                <a:solidFill>
                  <a:srgbClr val="00B0F0"/>
                </a:solidFill>
              </a:rPr>
              <a:t>. </a:t>
            </a:r>
            <a:r>
              <a:rPr lang="pl-PL" dirty="0" err="1">
                <a:solidFill>
                  <a:srgbClr val="00B0F0"/>
                </a:solidFill>
              </a:rPr>
              <a:t>Haal</a:t>
            </a:r>
            <a:r>
              <a:rPr lang="pl-PL" dirty="0">
                <a:solidFill>
                  <a:srgbClr val="00B0F0"/>
                </a:solidFill>
              </a:rPr>
              <a:t> de </a:t>
            </a:r>
            <a:r>
              <a:rPr lang="pl-PL" b="1" dirty="0">
                <a:solidFill>
                  <a:srgbClr val="00B0F0"/>
                </a:solidFill>
              </a:rPr>
              <a:t>s</a:t>
            </a:r>
            <a:r>
              <a:rPr lang="pl-PL" dirty="0">
                <a:solidFill>
                  <a:srgbClr val="00B0F0"/>
                </a:solidFill>
              </a:rPr>
              <a:t> </a:t>
            </a:r>
            <a:r>
              <a:rPr lang="pl-PL" dirty="0" err="1">
                <a:solidFill>
                  <a:srgbClr val="00B0F0"/>
                </a:solidFill>
              </a:rPr>
              <a:t>achter</a:t>
            </a:r>
            <a:endParaRPr lang="pl-PL" dirty="0">
              <a:solidFill>
                <a:srgbClr val="00B0F0"/>
              </a:solidFill>
            </a:endParaRPr>
          </a:p>
          <a:p>
            <a:pPr>
              <a:buNone/>
            </a:pPr>
            <a:r>
              <a:rPr lang="pl-PL" dirty="0">
                <a:solidFill>
                  <a:srgbClr val="00B0F0"/>
                </a:solidFill>
              </a:rPr>
              <a:t>het </a:t>
            </a:r>
            <a:r>
              <a:rPr lang="pl-PL" dirty="0" err="1">
                <a:solidFill>
                  <a:srgbClr val="00B0F0"/>
                </a:solidFill>
              </a:rPr>
              <a:t>hoofdwoord</a:t>
            </a:r>
            <a:r>
              <a:rPr lang="pl-PL" dirty="0">
                <a:solidFill>
                  <a:srgbClr val="00B0F0"/>
                </a:solidFill>
              </a:rPr>
              <a:t> </a:t>
            </a:r>
            <a:r>
              <a:rPr lang="pl-PL" dirty="0" err="1">
                <a:solidFill>
                  <a:srgbClr val="00B0F0"/>
                </a:solidFill>
              </a:rPr>
              <a:t>weg</a:t>
            </a:r>
            <a:r>
              <a:rPr lang="pl-PL" dirty="0">
                <a:solidFill>
                  <a:srgbClr val="00B0F0"/>
                </a:solidFill>
              </a:rPr>
              <a:t>.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I/You/We/</a:t>
            </a:r>
            <a:r>
              <a:rPr lang="pl-PL" dirty="0" err="1"/>
              <a:t>They</a:t>
            </a:r>
            <a:r>
              <a:rPr lang="pl-PL" dirty="0"/>
              <a:t> </a:t>
            </a:r>
            <a:r>
              <a:rPr lang="pl-PL" b="1" dirty="0" err="1"/>
              <a:t>don‘t</a:t>
            </a:r>
            <a:r>
              <a:rPr lang="pl-PL" dirty="0"/>
              <a:t> </a:t>
            </a:r>
          </a:p>
          <a:p>
            <a:r>
              <a:rPr lang="pl-PL" dirty="0"/>
              <a:t>He/</a:t>
            </a:r>
            <a:r>
              <a:rPr lang="pl-PL" dirty="0" err="1"/>
              <a:t>She</a:t>
            </a:r>
            <a:r>
              <a:rPr lang="pl-PL" dirty="0"/>
              <a:t>/</a:t>
            </a:r>
            <a:r>
              <a:rPr lang="pl-PL" dirty="0" err="1"/>
              <a:t>It</a:t>
            </a:r>
            <a:r>
              <a:rPr lang="pl-PL" dirty="0"/>
              <a:t> </a:t>
            </a:r>
            <a:r>
              <a:rPr lang="pl-PL" b="1" dirty="0" err="1"/>
              <a:t>doesn‘t</a:t>
            </a:r>
            <a:r>
              <a:rPr lang="pl-PL" dirty="0"/>
              <a:t> </a:t>
            </a:r>
          </a:p>
          <a:p>
            <a:pPr>
              <a:buNone/>
            </a:pPr>
            <a:endParaRPr lang="pl-PL" dirty="0"/>
          </a:p>
          <a:p>
            <a:r>
              <a:rPr lang="pl-PL" dirty="0"/>
              <a:t>I </a:t>
            </a:r>
            <a:r>
              <a:rPr lang="pl-PL" dirty="0" err="1"/>
              <a:t>like</a:t>
            </a:r>
            <a:r>
              <a:rPr lang="pl-PL" dirty="0"/>
              <a:t>… - I </a:t>
            </a:r>
            <a:r>
              <a:rPr lang="pl-PL" u="sng" dirty="0" err="1"/>
              <a:t>don‘t</a:t>
            </a:r>
            <a:r>
              <a:rPr lang="pl-PL" dirty="0"/>
              <a:t> </a:t>
            </a:r>
            <a:r>
              <a:rPr lang="pl-PL" dirty="0" err="1"/>
              <a:t>like</a:t>
            </a:r>
            <a:r>
              <a:rPr lang="pl-PL" dirty="0"/>
              <a:t>…</a:t>
            </a:r>
          </a:p>
          <a:p>
            <a:r>
              <a:rPr lang="pl-PL" dirty="0"/>
              <a:t>He </a:t>
            </a:r>
            <a:r>
              <a:rPr lang="pl-PL" dirty="0" err="1"/>
              <a:t>like</a:t>
            </a:r>
            <a:r>
              <a:rPr lang="pl-PL" b="1" dirty="0" err="1"/>
              <a:t>s</a:t>
            </a:r>
            <a:r>
              <a:rPr lang="pl-PL" dirty="0"/>
              <a:t>… - He </a:t>
            </a:r>
            <a:r>
              <a:rPr lang="pl-PL" u="sng" dirty="0" err="1"/>
              <a:t>doesn‘t</a:t>
            </a:r>
            <a:r>
              <a:rPr lang="pl-PL" dirty="0"/>
              <a:t> </a:t>
            </a:r>
            <a:r>
              <a:rPr lang="pl-PL" dirty="0" err="1"/>
              <a:t>like</a:t>
            </a:r>
            <a:r>
              <a:rPr lang="pl-PL" dirty="0"/>
              <a:t>…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00558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161104" cy="430005"/>
          </a:xfrm>
        </p:spPr>
        <p:txBody>
          <a:bodyPr>
            <a:normAutofit fontScale="90000"/>
          </a:bodyPr>
          <a:lstStyle/>
          <a:p>
            <a:pPr algn="ctr"/>
            <a:r>
              <a:rPr lang="nl-NL" sz="2400" b="1" dirty="0">
                <a:solidFill>
                  <a:srgbClr val="FF0000"/>
                </a:solidFill>
              </a:rPr>
              <a:t>Wanneer gebruik je de present simple?</a:t>
            </a:r>
            <a:br>
              <a:rPr lang="nl-NL" sz="3000" b="1" dirty="0"/>
            </a:br>
            <a:endParaRPr lang="pl-PL" sz="3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19536" y="908720"/>
            <a:ext cx="8424936" cy="594928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l-PL" sz="5600" b="1" dirty="0"/>
              <a:t>1. </a:t>
            </a:r>
            <a:r>
              <a:rPr lang="pl-PL" sz="5600" b="1" dirty="0" err="1"/>
              <a:t>Gewoontes</a:t>
            </a:r>
            <a:endParaRPr lang="pl-PL" sz="5600" b="1" dirty="0"/>
          </a:p>
          <a:p>
            <a:r>
              <a:rPr lang="en-US" sz="5600" dirty="0"/>
              <a:t>I go to school every day. </a:t>
            </a:r>
            <a:br>
              <a:rPr lang="en-US" sz="5600" dirty="0"/>
            </a:br>
            <a:r>
              <a:rPr lang="en-US" sz="5600" dirty="0"/>
              <a:t>He always gets up late. </a:t>
            </a:r>
            <a:endParaRPr lang="pl-PL" sz="5600" dirty="0"/>
          </a:p>
          <a:p>
            <a:pPr marL="0" indent="0">
              <a:buNone/>
            </a:pPr>
            <a:r>
              <a:rPr lang="pl-PL" sz="5600" dirty="0"/>
              <a:t>2. </a:t>
            </a:r>
            <a:r>
              <a:rPr lang="pl-PL" sz="5600" b="1" dirty="0" err="1"/>
              <a:t>Vaststaande</a:t>
            </a:r>
            <a:r>
              <a:rPr lang="pl-PL" sz="5600" b="1" dirty="0"/>
              <a:t> </a:t>
            </a:r>
            <a:r>
              <a:rPr lang="pl-PL" sz="5600" b="1" dirty="0" err="1"/>
              <a:t>feiten</a:t>
            </a:r>
            <a:r>
              <a:rPr lang="pl-PL" sz="5600" b="1" dirty="0"/>
              <a:t> </a:t>
            </a:r>
          </a:p>
          <a:p>
            <a:r>
              <a:rPr lang="en-US" sz="5600" dirty="0"/>
              <a:t>The sun rises in the east. </a:t>
            </a:r>
            <a:endParaRPr lang="pl-PL" sz="5600" dirty="0"/>
          </a:p>
          <a:p>
            <a:r>
              <a:rPr lang="en-US" sz="5600" dirty="0"/>
              <a:t>Nurses look after patients. </a:t>
            </a:r>
            <a:endParaRPr lang="pl-PL" sz="5600" dirty="0"/>
          </a:p>
          <a:p>
            <a:pPr>
              <a:buNone/>
            </a:pPr>
            <a:r>
              <a:rPr lang="pl-PL" sz="5600" b="1" dirty="0"/>
              <a:t>3. Bij </a:t>
            </a:r>
            <a:r>
              <a:rPr lang="pl-PL" sz="5600" b="1" dirty="0" err="1"/>
              <a:t>een</a:t>
            </a:r>
            <a:r>
              <a:rPr lang="pl-PL" sz="5600" b="1" dirty="0"/>
              <a:t> </a:t>
            </a:r>
            <a:r>
              <a:rPr lang="pl-PL" sz="5600" b="1" dirty="0" err="1"/>
              <a:t>rechtstreeks</a:t>
            </a:r>
            <a:r>
              <a:rPr lang="pl-PL" sz="5600" b="1" dirty="0"/>
              <a:t> (sport)</a:t>
            </a:r>
            <a:r>
              <a:rPr lang="pl-PL" sz="5600" b="1" dirty="0" err="1"/>
              <a:t>verslag</a:t>
            </a:r>
            <a:r>
              <a:rPr lang="pl-PL" sz="5600" b="1" dirty="0"/>
              <a:t> </a:t>
            </a:r>
          </a:p>
          <a:p>
            <a:r>
              <a:rPr lang="en-US" sz="5600" dirty="0" err="1"/>
              <a:t>Robben</a:t>
            </a:r>
            <a:r>
              <a:rPr lang="en-US" sz="5600" dirty="0"/>
              <a:t> passes the ball to van </a:t>
            </a:r>
            <a:r>
              <a:rPr lang="en-US" sz="5600" dirty="0" err="1"/>
              <a:t>Persie</a:t>
            </a:r>
            <a:r>
              <a:rPr lang="en-US" sz="5600" dirty="0"/>
              <a:t>. The defender tries to tackle van </a:t>
            </a:r>
            <a:r>
              <a:rPr lang="en-US" sz="5600" dirty="0" err="1"/>
              <a:t>Persie</a:t>
            </a:r>
            <a:r>
              <a:rPr lang="en-US" sz="5600" dirty="0"/>
              <a:t>. </a:t>
            </a:r>
            <a:endParaRPr lang="pl-PL" sz="5600" dirty="0"/>
          </a:p>
          <a:p>
            <a:pPr marL="0" indent="0">
              <a:buNone/>
            </a:pPr>
            <a:r>
              <a:rPr lang="pl-PL" sz="5600" b="1" dirty="0"/>
              <a:t>4. </a:t>
            </a:r>
            <a:r>
              <a:rPr lang="nl-NL" sz="5600" b="1" dirty="0"/>
              <a:t>Bij gebeurtenissen op een vaste tijd in de toekomst (volgens een rooster) </a:t>
            </a:r>
            <a:endParaRPr lang="pl-PL" sz="5600" b="1" dirty="0"/>
          </a:p>
          <a:p>
            <a:r>
              <a:rPr lang="en-US" sz="5600" dirty="0"/>
              <a:t>The ferry leaves at 15.30. </a:t>
            </a:r>
            <a:endParaRPr lang="pl-PL" sz="5600" dirty="0"/>
          </a:p>
          <a:p>
            <a:pPr>
              <a:buNone/>
            </a:pPr>
            <a:r>
              <a:rPr lang="pl-PL" sz="5600" b="1" dirty="0"/>
              <a:t>5. </a:t>
            </a:r>
            <a:r>
              <a:rPr lang="nl-NL" sz="5600" b="1" dirty="0"/>
              <a:t>Bij de werkwoorden belong, forget, remember en seem </a:t>
            </a:r>
            <a:endParaRPr lang="pl-PL" sz="5600" b="1" dirty="0"/>
          </a:p>
          <a:p>
            <a:r>
              <a:rPr lang="en-US" sz="5600" dirty="0"/>
              <a:t>She doesn’t remember. </a:t>
            </a:r>
            <a:br>
              <a:rPr lang="en-US" sz="5600" dirty="0"/>
            </a:br>
            <a:r>
              <a:rPr lang="en-US" sz="5600" dirty="0"/>
              <a:t>I always forget to bring my math book. </a:t>
            </a:r>
            <a:endParaRPr lang="pl-PL" sz="5600" dirty="0"/>
          </a:p>
          <a:p>
            <a:pPr>
              <a:buNone/>
            </a:pPr>
            <a:r>
              <a:rPr lang="pl-PL" sz="5600" b="1" dirty="0"/>
              <a:t>6. Bij </a:t>
            </a:r>
            <a:r>
              <a:rPr lang="pl-PL" sz="5600" b="1" dirty="0" err="1"/>
              <a:t>werkwoorden</a:t>
            </a:r>
            <a:r>
              <a:rPr lang="pl-PL" sz="5600" b="1" dirty="0"/>
              <a:t> </a:t>
            </a:r>
            <a:r>
              <a:rPr lang="pl-PL" sz="5600" b="1" dirty="0" err="1"/>
              <a:t>die</a:t>
            </a:r>
            <a:r>
              <a:rPr lang="pl-PL" sz="5600" b="1" dirty="0"/>
              <a:t> </a:t>
            </a:r>
            <a:r>
              <a:rPr lang="pl-PL" sz="5600" b="1" dirty="0" err="1"/>
              <a:t>aangeven</a:t>
            </a:r>
            <a:r>
              <a:rPr lang="pl-PL" sz="5600" b="1" dirty="0"/>
              <a:t>  </a:t>
            </a:r>
            <a:r>
              <a:rPr lang="pl-PL" sz="5600" b="1" dirty="0" err="1"/>
              <a:t>mening</a:t>
            </a:r>
            <a:r>
              <a:rPr lang="pl-PL" sz="5600" b="1" dirty="0"/>
              <a:t>  en </a:t>
            </a:r>
            <a:r>
              <a:rPr lang="pl-PL" sz="5600" b="1" dirty="0" err="1"/>
              <a:t>gevoelens</a:t>
            </a:r>
            <a:r>
              <a:rPr lang="pl-PL" sz="5600" b="1" dirty="0"/>
              <a:t> (</a:t>
            </a:r>
            <a:r>
              <a:rPr lang="pl-PL" sz="5600" b="1" dirty="0" err="1"/>
              <a:t>think</a:t>
            </a:r>
            <a:r>
              <a:rPr lang="pl-PL" sz="5600" b="1" dirty="0"/>
              <a:t>, </a:t>
            </a:r>
            <a:r>
              <a:rPr lang="pl-PL" sz="5600" b="1" dirty="0" err="1"/>
              <a:t>believe</a:t>
            </a:r>
            <a:r>
              <a:rPr lang="pl-PL" sz="5600" b="1" dirty="0"/>
              <a:t>, </a:t>
            </a:r>
            <a:r>
              <a:rPr lang="pl-PL" sz="5600" b="1" dirty="0" err="1"/>
              <a:t>know</a:t>
            </a:r>
            <a:r>
              <a:rPr lang="pl-PL" sz="5600" b="1" dirty="0"/>
              <a:t>, </a:t>
            </a:r>
            <a:r>
              <a:rPr lang="pl-PL" sz="5600" b="1" dirty="0" err="1"/>
              <a:t>understand</a:t>
            </a:r>
            <a:r>
              <a:rPr lang="pl-PL" sz="5600" b="1" dirty="0"/>
              <a:t>, </a:t>
            </a:r>
            <a:r>
              <a:rPr lang="pl-PL" sz="5600" b="1" dirty="0" err="1"/>
              <a:t>mean</a:t>
            </a:r>
            <a:r>
              <a:rPr lang="pl-PL" sz="5600" b="1" dirty="0"/>
              <a:t>, </a:t>
            </a:r>
            <a:r>
              <a:rPr lang="pl-PL" sz="5600" b="1" dirty="0" err="1"/>
              <a:t>like</a:t>
            </a:r>
            <a:r>
              <a:rPr lang="pl-PL" sz="5600" b="1" dirty="0"/>
              <a:t>, </a:t>
            </a:r>
            <a:r>
              <a:rPr lang="pl-PL" sz="5600" b="1" dirty="0" err="1"/>
              <a:t>love</a:t>
            </a:r>
            <a:r>
              <a:rPr lang="pl-PL" sz="5600" b="1" dirty="0"/>
              <a:t>, </a:t>
            </a:r>
            <a:r>
              <a:rPr lang="pl-PL" sz="5600" b="1" dirty="0" err="1"/>
              <a:t>hate</a:t>
            </a:r>
            <a:r>
              <a:rPr lang="pl-PL" sz="5600" b="1" dirty="0"/>
              <a:t>, </a:t>
            </a:r>
            <a:r>
              <a:rPr lang="pl-PL" sz="5600" b="1" dirty="0" err="1"/>
              <a:t>dislike</a:t>
            </a:r>
            <a:r>
              <a:rPr lang="pl-PL" sz="5600" b="1" dirty="0"/>
              <a:t>)</a:t>
            </a:r>
          </a:p>
          <a:p>
            <a:r>
              <a:rPr lang="pl-PL" sz="5600" dirty="0"/>
              <a:t>I hate summer in the city.</a:t>
            </a:r>
          </a:p>
          <a:p>
            <a:r>
              <a:rPr lang="pl-PL" sz="5600" dirty="0" err="1"/>
              <a:t>She</a:t>
            </a:r>
            <a:r>
              <a:rPr lang="pl-PL" sz="5600" dirty="0"/>
              <a:t> </a:t>
            </a:r>
            <a:r>
              <a:rPr lang="pl-PL" sz="5600" dirty="0" err="1"/>
              <a:t>understands</a:t>
            </a:r>
            <a:r>
              <a:rPr lang="pl-PL" sz="5600" dirty="0"/>
              <a:t> me </a:t>
            </a:r>
            <a:r>
              <a:rPr lang="pl-PL" sz="5600" dirty="0" err="1"/>
              <a:t>well</a:t>
            </a:r>
            <a:r>
              <a:rPr lang="pl-PL" sz="5600" dirty="0"/>
              <a:t>.</a:t>
            </a:r>
          </a:p>
          <a:p>
            <a:pPr>
              <a:buNone/>
            </a:pPr>
            <a:r>
              <a:rPr lang="pl-PL" sz="5600" dirty="0"/>
              <a:t>7. </a:t>
            </a:r>
            <a:r>
              <a:rPr lang="pl-PL" sz="5600" b="1" dirty="0"/>
              <a:t>Bij </a:t>
            </a:r>
            <a:r>
              <a:rPr lang="pl-PL" sz="5600" b="1" dirty="0" err="1"/>
              <a:t>werkwoorden</a:t>
            </a:r>
            <a:r>
              <a:rPr lang="pl-PL" sz="5600" b="1" dirty="0"/>
              <a:t> </a:t>
            </a:r>
            <a:r>
              <a:rPr lang="pl-PL" sz="5600" b="1" dirty="0" err="1"/>
              <a:t>die</a:t>
            </a:r>
            <a:r>
              <a:rPr lang="pl-PL" sz="5600" b="1" dirty="0"/>
              <a:t> </a:t>
            </a:r>
            <a:r>
              <a:rPr lang="pl-PL" sz="5600" b="1" dirty="0" err="1"/>
              <a:t>aangeven</a:t>
            </a:r>
            <a:r>
              <a:rPr lang="pl-PL" sz="5600" b="1" dirty="0"/>
              <a:t>  </a:t>
            </a:r>
            <a:r>
              <a:rPr lang="pl-PL" sz="5600" b="1" dirty="0" err="1"/>
              <a:t>zintuiglijke</a:t>
            </a:r>
            <a:r>
              <a:rPr lang="pl-PL" sz="5600" b="1" dirty="0"/>
              <a:t>  </a:t>
            </a:r>
            <a:r>
              <a:rPr lang="pl-PL" sz="5600" b="1" dirty="0" err="1"/>
              <a:t>waarneming</a:t>
            </a:r>
            <a:r>
              <a:rPr lang="pl-PL" sz="5600" b="1" dirty="0"/>
              <a:t> (</a:t>
            </a:r>
            <a:r>
              <a:rPr lang="pl-PL" sz="5600" b="1" dirty="0" err="1"/>
              <a:t>feel</a:t>
            </a:r>
            <a:r>
              <a:rPr lang="pl-PL" sz="5600" b="1" dirty="0"/>
              <a:t>, </a:t>
            </a:r>
            <a:r>
              <a:rPr lang="pl-PL" sz="5600" b="1" dirty="0" err="1"/>
              <a:t>hear</a:t>
            </a:r>
            <a:r>
              <a:rPr lang="pl-PL" sz="5600" b="1" dirty="0"/>
              <a:t>, </a:t>
            </a:r>
            <a:r>
              <a:rPr lang="pl-PL" sz="5600" b="1" dirty="0" err="1"/>
              <a:t>see</a:t>
            </a:r>
            <a:r>
              <a:rPr lang="pl-PL" sz="5600" b="1" dirty="0"/>
              <a:t>, </a:t>
            </a:r>
            <a:r>
              <a:rPr lang="pl-PL" sz="5600" b="1" dirty="0" err="1"/>
              <a:t>smell</a:t>
            </a:r>
            <a:r>
              <a:rPr lang="pl-PL" sz="5600" b="1" dirty="0"/>
              <a:t>, </a:t>
            </a:r>
            <a:r>
              <a:rPr lang="pl-PL" sz="5600" b="1" dirty="0" err="1"/>
              <a:t>taste</a:t>
            </a:r>
            <a:r>
              <a:rPr lang="pl-PL" sz="5600" b="1" dirty="0"/>
              <a:t>)</a:t>
            </a:r>
          </a:p>
          <a:p>
            <a:r>
              <a:rPr lang="pl-PL" sz="5600" dirty="0"/>
              <a:t>I </a:t>
            </a:r>
            <a:r>
              <a:rPr lang="pl-PL" sz="5600" dirty="0" err="1"/>
              <a:t>hear</a:t>
            </a:r>
            <a:r>
              <a:rPr lang="pl-PL" sz="5600" dirty="0"/>
              <a:t> the </a:t>
            </a:r>
            <a:r>
              <a:rPr lang="pl-PL" sz="5600" dirty="0" err="1"/>
              <a:t>doorbell</a:t>
            </a:r>
            <a:r>
              <a:rPr lang="pl-PL" sz="5600" dirty="0"/>
              <a:t>.</a:t>
            </a:r>
          </a:p>
          <a:p>
            <a:pPr>
              <a:buNone/>
            </a:pPr>
            <a:r>
              <a:rPr lang="pl-PL" sz="5600" b="1" dirty="0"/>
              <a:t>8. Bij </a:t>
            </a:r>
            <a:r>
              <a:rPr lang="pl-PL" sz="5600" b="1" dirty="0" err="1"/>
              <a:t>werkwoorden</a:t>
            </a:r>
            <a:r>
              <a:rPr lang="pl-PL" sz="5600" b="1" dirty="0"/>
              <a:t> </a:t>
            </a:r>
            <a:r>
              <a:rPr lang="pl-PL" sz="5600" b="1" dirty="0" err="1"/>
              <a:t>die</a:t>
            </a:r>
            <a:r>
              <a:rPr lang="pl-PL" sz="5600" b="1" dirty="0"/>
              <a:t> </a:t>
            </a:r>
            <a:r>
              <a:rPr lang="pl-PL" sz="5600" b="1" dirty="0" err="1"/>
              <a:t>aangeven</a:t>
            </a:r>
            <a:r>
              <a:rPr lang="pl-PL" sz="5600" b="1" dirty="0"/>
              <a:t>  </a:t>
            </a:r>
            <a:r>
              <a:rPr lang="pl-PL" sz="5600" b="1" dirty="0" err="1"/>
              <a:t>wens</a:t>
            </a:r>
            <a:r>
              <a:rPr lang="pl-PL" sz="5600" b="1" dirty="0"/>
              <a:t>/</a:t>
            </a:r>
            <a:r>
              <a:rPr lang="pl-PL" sz="5600" b="1" dirty="0" err="1"/>
              <a:t>bevel</a:t>
            </a:r>
            <a:r>
              <a:rPr lang="pl-PL" sz="5600" b="1" dirty="0"/>
              <a:t> (</a:t>
            </a:r>
            <a:r>
              <a:rPr lang="pl-PL" sz="5600" b="1" dirty="0" err="1"/>
              <a:t>need</a:t>
            </a:r>
            <a:r>
              <a:rPr lang="pl-PL" sz="5600" b="1" dirty="0"/>
              <a:t>, </a:t>
            </a:r>
            <a:r>
              <a:rPr lang="pl-PL" sz="5600" b="1" dirty="0" err="1"/>
              <a:t>prefer</a:t>
            </a:r>
            <a:r>
              <a:rPr lang="pl-PL" sz="5600" b="1" dirty="0"/>
              <a:t>, want)</a:t>
            </a:r>
          </a:p>
          <a:p>
            <a:r>
              <a:rPr lang="pl-PL" sz="5600" dirty="0"/>
              <a:t>Do you want to </a:t>
            </a:r>
            <a:r>
              <a:rPr lang="pl-PL" sz="5600" dirty="0" err="1"/>
              <a:t>come</a:t>
            </a:r>
            <a:r>
              <a:rPr lang="pl-PL" sz="5600" dirty="0"/>
              <a:t> </a:t>
            </a:r>
            <a:r>
              <a:rPr lang="pl-PL" sz="5600" dirty="0" err="1"/>
              <a:t>with</a:t>
            </a:r>
            <a:r>
              <a:rPr lang="pl-PL" sz="5600" dirty="0"/>
              <a:t> </a:t>
            </a:r>
            <a:r>
              <a:rPr lang="pl-PL" sz="5600" dirty="0" err="1"/>
              <a:t>us</a:t>
            </a:r>
            <a:r>
              <a:rPr lang="pl-PL" sz="5600" dirty="0"/>
              <a:t>?</a:t>
            </a:r>
          </a:p>
          <a:p>
            <a:pPr>
              <a:buNone/>
            </a:pPr>
            <a:r>
              <a:rPr lang="pl-PL" sz="5600" b="1" dirty="0"/>
              <a:t>9. Bij </a:t>
            </a:r>
            <a:r>
              <a:rPr lang="pl-PL" sz="5600" b="1" dirty="0" err="1"/>
              <a:t>werkwoorden</a:t>
            </a:r>
            <a:r>
              <a:rPr lang="pl-PL" sz="5600" b="1" dirty="0"/>
              <a:t> </a:t>
            </a:r>
            <a:r>
              <a:rPr lang="pl-PL" sz="5600" b="1" dirty="0" err="1"/>
              <a:t>die</a:t>
            </a:r>
            <a:r>
              <a:rPr lang="pl-PL" sz="5600" b="1" dirty="0"/>
              <a:t> </a:t>
            </a:r>
            <a:r>
              <a:rPr lang="pl-PL" sz="5600" b="1" dirty="0" err="1"/>
              <a:t>aangeven</a:t>
            </a:r>
            <a:r>
              <a:rPr lang="pl-PL" sz="5600" b="1" dirty="0"/>
              <a:t>  </a:t>
            </a:r>
            <a:r>
              <a:rPr lang="pl-PL" sz="5600" b="1" dirty="0" err="1"/>
              <a:t>bezit</a:t>
            </a:r>
            <a:r>
              <a:rPr lang="pl-PL" sz="5600" b="1" dirty="0"/>
              <a:t> (</a:t>
            </a:r>
            <a:r>
              <a:rPr lang="pl-PL" sz="5600" b="1" dirty="0" err="1"/>
              <a:t>have</a:t>
            </a:r>
            <a:r>
              <a:rPr lang="pl-PL" sz="5600" b="1" dirty="0"/>
              <a:t>, </a:t>
            </a:r>
            <a:r>
              <a:rPr lang="pl-PL" sz="5600" b="1" dirty="0" err="1"/>
              <a:t>own</a:t>
            </a:r>
            <a:r>
              <a:rPr lang="pl-PL" sz="5600" b="1" dirty="0"/>
              <a:t>, </a:t>
            </a:r>
            <a:r>
              <a:rPr lang="pl-PL" sz="5600" b="1" dirty="0" err="1"/>
              <a:t>possess</a:t>
            </a:r>
            <a:r>
              <a:rPr lang="pl-PL" sz="5600" b="1" dirty="0"/>
              <a:t>)</a:t>
            </a:r>
          </a:p>
          <a:p>
            <a:r>
              <a:rPr lang="pl-PL" sz="5600" dirty="0"/>
              <a:t>We </a:t>
            </a:r>
            <a:r>
              <a:rPr lang="pl-PL" sz="5600" dirty="0" err="1"/>
              <a:t>have</a:t>
            </a:r>
            <a:r>
              <a:rPr lang="pl-PL" sz="5600" dirty="0"/>
              <a:t> </a:t>
            </a:r>
            <a:r>
              <a:rPr lang="pl-PL" sz="5600" dirty="0" err="1"/>
              <a:t>three</a:t>
            </a:r>
            <a:r>
              <a:rPr lang="pl-PL" sz="5600" dirty="0"/>
              <a:t> </a:t>
            </a:r>
            <a:r>
              <a:rPr lang="pl-PL" sz="5600" dirty="0" err="1"/>
              <a:t>children</a:t>
            </a:r>
            <a:r>
              <a:rPr lang="pl-PL" sz="5600" dirty="0"/>
              <a:t>.</a:t>
            </a:r>
            <a:br>
              <a:rPr lang="en-US" sz="5600" dirty="0"/>
            </a:br>
            <a:br>
              <a:rPr lang="en-US" sz="5600" dirty="0"/>
            </a:br>
            <a:r>
              <a:rPr lang="en-US" sz="5600" dirty="0"/>
              <a:t> </a:t>
            </a:r>
            <a:br>
              <a:rPr lang="nl-NL" sz="5600" dirty="0"/>
            </a:br>
            <a:endParaRPr lang="pl-PL" sz="5600" dirty="0"/>
          </a:p>
          <a:p>
            <a:pPr>
              <a:buNone/>
            </a:pPr>
            <a:br>
              <a:rPr lang="en-US" sz="5600" dirty="0"/>
            </a:br>
            <a:r>
              <a:rPr lang="en-US" sz="5600" dirty="0"/>
              <a:t> </a:t>
            </a:r>
            <a:br>
              <a:rPr lang="nl-NL" dirty="0"/>
            </a:br>
            <a:r>
              <a:rPr lang="nl-NL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</a:t>
            </a:r>
            <a:br>
              <a:rPr lang="pl-PL" dirty="0"/>
            </a:br>
            <a:r>
              <a:rPr lang="pl-PL" dirty="0"/>
              <a:t> </a:t>
            </a:r>
            <a:br>
              <a:rPr lang="en-US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06710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253870" cy="920336"/>
          </a:xfrm>
        </p:spPr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Online oefenen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pl-PL" dirty="0">
                <a:hlinkClick r:id="rId2"/>
              </a:rPr>
              <a:t>http://oud.digischool.nl/en/grammatica/pressimp-vraag1.htm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>
                <a:hlinkClick r:id="rId3"/>
              </a:rPr>
              <a:t>http://oud.digischool.nl/en/grammatica/pressimp-vraag2.htm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>
                <a:hlinkClick r:id="rId4"/>
              </a:rPr>
              <a:t>http://engelsklaslokaal.nl/oefenen-met-grammatica/oefenen-met-1-tijd/simple-present/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>
                <a:hlinkClick r:id="rId5"/>
              </a:rPr>
              <a:t>https://www.ego4u.com/en/cram-up/tests/simple-present-1</a:t>
            </a:r>
            <a:endParaRPr lang="pl-PL" dirty="0"/>
          </a:p>
          <a:p>
            <a:pPr>
              <a:lnSpc>
                <a:spcPct val="150000"/>
              </a:lnSpc>
            </a:pPr>
            <a:r>
              <a:rPr lang="pl-PL" dirty="0">
                <a:hlinkClick r:id="rId5"/>
              </a:rPr>
              <a:t>https://www.ego4u.com/en/cram-up/tests/simple-present-1</a:t>
            </a:r>
            <a:r>
              <a:rPr lang="pl-PL" dirty="0"/>
              <a:t> </a:t>
            </a:r>
          </a:p>
          <a:p>
            <a:pPr>
              <a:lnSpc>
                <a:spcPct val="150000"/>
              </a:lnSpc>
            </a:pPr>
            <a:r>
              <a:rPr lang="pl-PL" dirty="0">
                <a:hlinkClick r:id="rId6"/>
              </a:rPr>
              <a:t>http://www.really-learn-english.com/simple-present-exercises.html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511818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5958</TotalTime>
  <Words>436</Words>
  <Application>Microsoft Office PowerPoint</Application>
  <PresentationFormat>Breedbeeld</PresentationFormat>
  <Paragraphs>127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Present simple</vt:lpstr>
      <vt:lpstr>Present simple</vt:lpstr>
      <vt:lpstr>Bevestigende zinnen</vt:lpstr>
      <vt:lpstr>Let op!</vt:lpstr>
      <vt:lpstr>Tijdsaanduidingen (Signaalwoorden)</vt:lpstr>
      <vt:lpstr>Vragen</vt:lpstr>
      <vt:lpstr>Ontkenningen</vt:lpstr>
      <vt:lpstr>Wanneer gebruik je de present simple? </vt:lpstr>
      <vt:lpstr>Online oefenen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TENSES</dc:title>
  <dc:creator>Anna Kielczewska</dc:creator>
  <cp:lastModifiedBy>Anna Kielczewska</cp:lastModifiedBy>
  <cp:revision>8</cp:revision>
  <dcterms:created xsi:type="dcterms:W3CDTF">2016-09-23T08:58:57Z</dcterms:created>
  <dcterms:modified xsi:type="dcterms:W3CDTF">2016-09-28T23:00:21Z</dcterms:modified>
</cp:coreProperties>
</file>